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8.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0.xml" ContentType="application/vnd.openxmlformats-officedocument.theme+xml"/>
  <Override PartName="/ppt/slideLayouts/slideLayout8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 id="2147484061" r:id="rId2"/>
    <p:sldMasterId id="2147484068" r:id="rId3"/>
    <p:sldMasterId id="2147484077" r:id="rId4"/>
    <p:sldMasterId id="2147484084" r:id="rId5"/>
    <p:sldMasterId id="2147484093" r:id="rId6"/>
    <p:sldMasterId id="2147484100" r:id="rId7"/>
    <p:sldMasterId id="2147484143" r:id="rId8"/>
    <p:sldMasterId id="2147484150" r:id="rId9"/>
    <p:sldMasterId id="2147484159" r:id="rId10"/>
    <p:sldMasterId id="2147484171" r:id="rId11"/>
  </p:sldMasterIdLst>
  <p:notesMasterIdLst>
    <p:notesMasterId r:id="rId83"/>
  </p:notesMasterIdLst>
  <p:sldIdLst>
    <p:sldId id="325" r:id="rId12"/>
    <p:sldId id="277" r:id="rId13"/>
    <p:sldId id="326" r:id="rId14"/>
    <p:sldId id="327" r:id="rId15"/>
    <p:sldId id="328" r:id="rId16"/>
    <p:sldId id="382" r:id="rId17"/>
    <p:sldId id="333" r:id="rId18"/>
    <p:sldId id="329" r:id="rId19"/>
    <p:sldId id="378" r:id="rId20"/>
    <p:sldId id="388" r:id="rId21"/>
    <p:sldId id="389" r:id="rId22"/>
    <p:sldId id="334" r:id="rId23"/>
    <p:sldId id="335" r:id="rId24"/>
    <p:sldId id="336" r:id="rId25"/>
    <p:sldId id="337" r:id="rId26"/>
    <p:sldId id="338" r:id="rId27"/>
    <p:sldId id="340" r:id="rId28"/>
    <p:sldId id="341" r:id="rId29"/>
    <p:sldId id="342" r:id="rId30"/>
    <p:sldId id="343" r:id="rId31"/>
    <p:sldId id="344" r:id="rId32"/>
    <p:sldId id="346" r:id="rId33"/>
    <p:sldId id="347" r:id="rId34"/>
    <p:sldId id="431" r:id="rId35"/>
    <p:sldId id="434" r:id="rId36"/>
    <p:sldId id="432" r:id="rId37"/>
    <p:sldId id="348" r:id="rId38"/>
    <p:sldId id="349" r:id="rId39"/>
    <p:sldId id="350" r:id="rId40"/>
    <p:sldId id="435" r:id="rId41"/>
    <p:sldId id="430" r:id="rId42"/>
    <p:sldId id="351" r:id="rId43"/>
    <p:sldId id="352" r:id="rId44"/>
    <p:sldId id="353" r:id="rId45"/>
    <p:sldId id="367" r:id="rId46"/>
    <p:sldId id="415" r:id="rId47"/>
    <p:sldId id="424" r:id="rId48"/>
    <p:sldId id="371" r:id="rId49"/>
    <p:sldId id="372" r:id="rId50"/>
    <p:sldId id="395" r:id="rId51"/>
    <p:sldId id="436" r:id="rId52"/>
    <p:sldId id="437" r:id="rId53"/>
    <p:sldId id="440" r:id="rId54"/>
    <p:sldId id="439" r:id="rId55"/>
    <p:sldId id="373" r:id="rId56"/>
    <p:sldId id="374" r:id="rId57"/>
    <p:sldId id="375" r:id="rId58"/>
    <p:sldId id="376" r:id="rId59"/>
    <p:sldId id="377" r:id="rId60"/>
    <p:sldId id="391" r:id="rId61"/>
    <p:sldId id="390" r:id="rId62"/>
    <p:sldId id="393" r:id="rId63"/>
    <p:sldId id="394" r:id="rId64"/>
    <p:sldId id="426" r:id="rId65"/>
    <p:sldId id="427" r:id="rId66"/>
    <p:sldId id="429" r:id="rId67"/>
    <p:sldId id="392" r:id="rId68"/>
    <p:sldId id="396" r:id="rId69"/>
    <p:sldId id="397" r:id="rId70"/>
    <p:sldId id="398" r:id="rId71"/>
    <p:sldId id="405" r:id="rId72"/>
    <p:sldId id="406" r:id="rId73"/>
    <p:sldId id="407" r:id="rId74"/>
    <p:sldId id="401" r:id="rId75"/>
    <p:sldId id="441" r:id="rId76"/>
    <p:sldId id="442" r:id="rId77"/>
    <p:sldId id="443" r:id="rId78"/>
    <p:sldId id="369" r:id="rId79"/>
    <p:sldId id="365" r:id="rId80"/>
    <p:sldId id="366" r:id="rId81"/>
    <p:sldId id="322"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55" autoAdjust="0"/>
  </p:normalViewPr>
  <p:slideViewPr>
    <p:cSldViewPr>
      <p:cViewPr varScale="1">
        <p:scale>
          <a:sx n="138" d="100"/>
          <a:sy n="138" d="100"/>
        </p:scale>
        <p:origin x="-832" y="-6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0.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03F3E3-BBC7-4D44-929F-D1BBEEFF2C61}" type="datetimeFigureOut">
              <a:rPr lang="en-US" smtClean="0"/>
              <a:t>11/15/2016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D255DB-0E61-4DAC-A423-932FCC5F7A3D}" type="slidenum">
              <a:rPr lang="en-US" smtClean="0"/>
              <a:t>‹#›</a:t>
            </a:fld>
            <a:endParaRPr lang="en-US"/>
          </a:p>
        </p:txBody>
      </p:sp>
    </p:spTree>
    <p:extLst>
      <p:ext uri="{BB962C8B-B14F-4D97-AF65-F5344CB8AC3E}">
        <p14:creationId xmlns:p14="http://schemas.microsoft.com/office/powerpoint/2010/main" val="434753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DBF28D-5373-4F9C-AF4A-B409B1BE7F8A}" type="slidenum">
              <a:rPr lang="ar-SA"/>
              <a:pPr/>
              <a:t>5</a:t>
            </a:fld>
            <a:endParaRPr lang="en-US"/>
          </a:p>
        </p:txBody>
      </p:sp>
      <p:sp>
        <p:nvSpPr>
          <p:cNvPr id="1200130" name="Rectangle 2"/>
          <p:cNvSpPr>
            <a:spLocks noGrp="1" noRot="1" noChangeAspect="1" noChangeArrowheads="1" noTextEdit="1"/>
          </p:cNvSpPr>
          <p:nvPr>
            <p:ph type="sldImg"/>
          </p:nvPr>
        </p:nvSpPr>
        <p:spPr>
          <a:ln/>
        </p:spPr>
      </p:sp>
      <p:sp>
        <p:nvSpPr>
          <p:cNvPr id="1200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6204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D1A4F0-0D02-4D73-9352-DF535AD75B1A}" type="slidenum">
              <a:rPr lang="ar-SA"/>
              <a:pPr/>
              <a:t>69</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338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CE54EB-E79E-4F3F-91AA-D6609BC67F8A}" type="slidenum">
              <a:rPr lang="ar-SA"/>
              <a:pPr/>
              <a:t>12</a:t>
            </a:fld>
            <a:endParaRPr lang="en-US"/>
          </a:p>
        </p:txBody>
      </p:sp>
      <p:sp>
        <p:nvSpPr>
          <p:cNvPr id="1204226" name="Rectangle 2"/>
          <p:cNvSpPr>
            <a:spLocks noGrp="1" noRot="1" noChangeAspect="1" noChangeArrowheads="1" noTextEdit="1"/>
          </p:cNvSpPr>
          <p:nvPr>
            <p:ph type="sldImg"/>
          </p:nvPr>
        </p:nvSpPr>
        <p:spPr>
          <a:ln/>
        </p:spPr>
      </p:sp>
      <p:sp>
        <p:nvSpPr>
          <p:cNvPr id="1204227" name="Rectangle 3"/>
          <p:cNvSpPr>
            <a:spLocks noGrp="1" noChangeArrowheads="1"/>
          </p:cNvSpPr>
          <p:nvPr>
            <p:ph type="body" idx="1"/>
          </p:nvPr>
        </p:nvSpPr>
        <p:spPr/>
        <p:txBody>
          <a:bodyPr/>
          <a:lstStyle/>
          <a:p>
            <a:r>
              <a:rPr lang="en-US" dirty="0"/>
              <a:t>An instruction that is tricked to overwrite critical program data (return address on the stack) as a corrupting instruction</a:t>
            </a:r>
          </a:p>
          <a:p>
            <a:r>
              <a:rPr lang="en-US" dirty="0"/>
              <a:t>To take control of a victim process, an attack usually needs to execute a control flow transfer instruction (</a:t>
            </a:r>
            <a:r>
              <a:rPr lang="en-US" dirty="0" err="1"/>
              <a:t>jmp</a:t>
            </a:r>
            <a:r>
              <a:rPr lang="en-US" dirty="0"/>
              <a:t>, ret, and call) to further execute the code injected or chosen by the attack (take over instruction)</a:t>
            </a:r>
          </a:p>
          <a:p>
            <a:r>
              <a:rPr lang="en-US" dirty="0"/>
              <a:t>Instruction that causes a process to crash is a faulting instruction. </a:t>
            </a:r>
          </a:p>
          <a:p>
            <a:endParaRPr lang="en-US" dirty="0"/>
          </a:p>
          <a:p>
            <a:r>
              <a:rPr lang="en-US" dirty="0"/>
              <a:t>Case 1 example: format string attack</a:t>
            </a:r>
          </a:p>
          <a:p>
            <a:r>
              <a:rPr lang="en-US" dirty="0"/>
              <a:t>Case 2 example: a stack buffer overflow attack, the overrun may corrupt return address as well as other stack variables. An instruction that dereferences such a variable before the function returns may cause </a:t>
            </a:r>
            <a:r>
              <a:rPr lang="en-US" dirty="0" smtClean="0"/>
              <a:t>a </a:t>
            </a:r>
            <a:r>
              <a:rPr lang="en-US" dirty="0"/>
              <a:t>crash</a:t>
            </a:r>
          </a:p>
          <a:p>
            <a:r>
              <a:rPr lang="en-US" dirty="0"/>
              <a:t>Case 3 example: the corrupted return address would be invalid and cause the crash when the ret instruction is executed</a:t>
            </a:r>
          </a:p>
          <a:p>
            <a:r>
              <a:rPr lang="en-US" dirty="0"/>
              <a:t>Case 4 example: a corrupted data may be used by an instruction, causing a crash</a:t>
            </a:r>
          </a:p>
          <a:p>
            <a:endParaRPr lang="en-US" dirty="0"/>
          </a:p>
        </p:txBody>
      </p:sp>
    </p:spTree>
    <p:extLst>
      <p:ext uri="{BB962C8B-B14F-4D97-AF65-F5344CB8AC3E}">
        <p14:creationId xmlns:p14="http://schemas.microsoft.com/office/powerpoint/2010/main" val="1560436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397212-683B-4BDD-94F4-A71718F7E5F1}" type="slidenum">
              <a:rPr lang="ar-SA"/>
              <a:pPr/>
              <a:t>13</a:t>
            </a:fld>
            <a:endParaRPr lang="en-US"/>
          </a:p>
        </p:txBody>
      </p:sp>
      <p:sp>
        <p:nvSpPr>
          <p:cNvPr id="1208322" name="Rectangle 2"/>
          <p:cNvSpPr>
            <a:spLocks noGrp="1" noRot="1" noChangeAspect="1" noChangeArrowheads="1" noTextEdit="1"/>
          </p:cNvSpPr>
          <p:nvPr>
            <p:ph type="sldImg"/>
          </p:nvPr>
        </p:nvSpPr>
        <p:spPr>
          <a:ln/>
        </p:spPr>
      </p:sp>
      <p:sp>
        <p:nvSpPr>
          <p:cNvPr id="1208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1383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FEE4F6-22E8-46DC-940A-C2FC81DF9234}" type="slidenum">
              <a:rPr lang="ar-SA"/>
              <a:pPr/>
              <a:t>14</a:t>
            </a:fld>
            <a:endParaRPr lang="en-US"/>
          </a:p>
        </p:txBody>
      </p:sp>
      <p:sp>
        <p:nvSpPr>
          <p:cNvPr id="1210370" name="Rectangle 2"/>
          <p:cNvSpPr>
            <a:spLocks noGrp="1" noRot="1" noChangeAspect="1" noChangeArrowheads="1" noTextEdit="1"/>
          </p:cNvSpPr>
          <p:nvPr>
            <p:ph type="sldImg"/>
          </p:nvPr>
        </p:nvSpPr>
        <p:spPr>
          <a:ln/>
        </p:spPr>
      </p:sp>
      <p:sp>
        <p:nvSpPr>
          <p:cNvPr id="1210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7214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0F58B2-3A05-4A2E-8D3E-17BC4E2DA038}" type="slidenum">
              <a:rPr lang="ar-SA"/>
              <a:pPr/>
              <a:t>19</a:t>
            </a:fld>
            <a:endParaRPr lang="en-US"/>
          </a:p>
        </p:txBody>
      </p:sp>
      <p:sp>
        <p:nvSpPr>
          <p:cNvPr id="1216514" name="Rectangle 2"/>
          <p:cNvSpPr>
            <a:spLocks noGrp="1" noRot="1" noChangeAspect="1" noChangeArrowheads="1" noTextEdit="1"/>
          </p:cNvSpPr>
          <p:nvPr>
            <p:ph type="sldImg"/>
          </p:nvPr>
        </p:nvSpPr>
        <p:spPr>
          <a:ln/>
        </p:spPr>
      </p:sp>
      <p:sp>
        <p:nvSpPr>
          <p:cNvPr id="1216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9176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here information on the forward</a:t>
            </a:r>
            <a:r>
              <a:rPr lang="en-US" baseline="0" dirty="0" smtClean="0"/>
              <a:t> process and the fact that now we can do from the </a:t>
            </a:r>
            <a:r>
              <a:rPr lang="en-US" baseline="0" dirty="0" err="1" smtClean="0"/>
              <a:t>WinDBG</a:t>
            </a:r>
            <a:r>
              <a:rPr lang="en-US" baseline="0" dirty="0" smtClean="0"/>
              <a:t> console</a:t>
            </a:r>
            <a:endParaRPr lang="en-US" dirty="0"/>
          </a:p>
        </p:txBody>
      </p:sp>
      <p:sp>
        <p:nvSpPr>
          <p:cNvPr id="4" name="Slide Number Placeholder 3"/>
          <p:cNvSpPr>
            <a:spLocks noGrp="1"/>
          </p:cNvSpPr>
          <p:nvPr>
            <p:ph type="sldNum" sz="quarter" idx="10"/>
          </p:nvPr>
        </p:nvSpPr>
        <p:spPr/>
        <p:txBody>
          <a:bodyPr/>
          <a:lstStyle/>
          <a:p>
            <a:fld id="{10D255DB-0E61-4DAC-A423-932FCC5F7A3D}" type="slidenum">
              <a:rPr lang="en-US" smtClean="0"/>
              <a:t>23</a:t>
            </a:fld>
            <a:endParaRPr lang="en-US"/>
          </a:p>
        </p:txBody>
      </p:sp>
    </p:spTree>
    <p:extLst>
      <p:ext uri="{BB962C8B-B14F-4D97-AF65-F5344CB8AC3E}">
        <p14:creationId xmlns:p14="http://schemas.microsoft.com/office/powerpoint/2010/main" val="227722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offending instruction is checked in the command line</a:t>
            </a:r>
            <a:endParaRPr lang="en-US" dirty="0"/>
          </a:p>
        </p:txBody>
      </p:sp>
      <p:sp>
        <p:nvSpPr>
          <p:cNvPr id="4" name="Slide Number Placeholder 3"/>
          <p:cNvSpPr>
            <a:spLocks noGrp="1"/>
          </p:cNvSpPr>
          <p:nvPr>
            <p:ph type="sldNum" sz="quarter" idx="10"/>
          </p:nvPr>
        </p:nvSpPr>
        <p:spPr/>
        <p:txBody>
          <a:bodyPr/>
          <a:lstStyle/>
          <a:p>
            <a:fld id="{10D255DB-0E61-4DAC-A423-932FCC5F7A3D}" type="slidenum">
              <a:rPr lang="en-US" smtClean="0"/>
              <a:t>42</a:t>
            </a:fld>
            <a:endParaRPr lang="en-US"/>
          </a:p>
        </p:txBody>
      </p:sp>
    </p:spTree>
    <p:extLst>
      <p:ext uri="{BB962C8B-B14F-4D97-AF65-F5344CB8AC3E}">
        <p14:creationId xmlns:p14="http://schemas.microsoft.com/office/powerpoint/2010/main" val="379007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D255DB-0E61-4DAC-A423-932FCC5F7A3D}" type="slidenum">
              <a:rPr lang="en-US" smtClean="0"/>
              <a:t>45</a:t>
            </a:fld>
            <a:endParaRPr lang="en-US"/>
          </a:p>
        </p:txBody>
      </p:sp>
    </p:spTree>
    <p:extLst>
      <p:ext uri="{BB962C8B-B14F-4D97-AF65-F5344CB8AC3E}">
        <p14:creationId xmlns:p14="http://schemas.microsoft.com/office/powerpoint/2010/main" val="2586249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D255DB-0E61-4DAC-A423-932FCC5F7A3D}" type="slidenum">
              <a:rPr lang="en-US" smtClean="0"/>
              <a:t>47</a:t>
            </a:fld>
            <a:endParaRPr lang="en-US"/>
          </a:p>
        </p:txBody>
      </p:sp>
    </p:spTree>
    <p:extLst>
      <p:ext uri="{BB962C8B-B14F-4D97-AF65-F5344CB8AC3E}">
        <p14:creationId xmlns:p14="http://schemas.microsoft.com/office/powerpoint/2010/main" val="199505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9" name="Date Placeholder 8"/>
          <p:cNvSpPr>
            <a:spLocks noGrp="1"/>
          </p:cNvSpPr>
          <p:nvPr>
            <p:ph type="dt" sz="half" idx="10"/>
          </p:nvPr>
        </p:nvSpPr>
        <p:spPr/>
        <p:txBody>
          <a:bodyPr/>
          <a:lstStyle/>
          <a:p>
            <a:pPr>
              <a:defRPr/>
            </a:pPr>
            <a:fld id="{CC9A38F8-18F1-41E8-B150-D04052F48026}" type="datetime1">
              <a:rPr lang="en-US" smtClean="0"/>
              <a:pPr>
                <a:defRPr/>
              </a:pPr>
              <a:t>11/15/2016</a:t>
            </a:fld>
            <a:endParaRPr lang="en-US"/>
          </a:p>
        </p:txBody>
      </p:sp>
      <p:sp>
        <p:nvSpPr>
          <p:cNvPr id="10" name="Slide Number Placeholder 9"/>
          <p:cNvSpPr>
            <a:spLocks noGrp="1"/>
          </p:cNvSpPr>
          <p:nvPr>
            <p:ph type="sldNum" sz="quarter" idx="11"/>
          </p:nvPr>
        </p:nvSpPr>
        <p:spPr/>
        <p:txBody>
          <a:bodyPr/>
          <a:lstStyle/>
          <a:p>
            <a:pPr>
              <a:defRPr/>
            </a:pPr>
            <a:fld id="{59430125-6B7E-4D90-A713-F38BBACE2D8D}" type="slidenum">
              <a:rPr lang="en-US" smtClean="0"/>
              <a:pPr>
                <a:defRPr/>
              </a:pPr>
              <a:t>‹#›</a:t>
            </a:fld>
            <a:endParaRPr lang="en-US"/>
          </a:p>
        </p:txBody>
      </p:sp>
      <p:sp>
        <p:nvSpPr>
          <p:cNvPr id="11" name="Footer Placeholder 10"/>
          <p:cNvSpPr>
            <a:spLocks noGrp="1"/>
          </p:cNvSpPr>
          <p:nvPr>
            <p:ph type="ftr" sz="quarter" idx="12"/>
          </p:nvPr>
        </p:nvSpPr>
        <p:spPr/>
        <p:txBody>
          <a:bodyPr/>
          <a:lstStyle/>
          <a:p>
            <a:pPr>
              <a:defRPr/>
            </a:pPr>
            <a:r>
              <a:rPr lang="en-US" smtClean="0"/>
              <a:t>Intel Restricted Secret</a:t>
            </a:r>
            <a:endParaRPr lang="en-US"/>
          </a:p>
        </p:txBody>
      </p:sp>
    </p:spTree>
    <p:extLst>
      <p:ext uri="{BB962C8B-B14F-4D97-AF65-F5344CB8AC3E}">
        <p14:creationId xmlns:p14="http://schemas.microsoft.com/office/powerpoint/2010/main" val="2788280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fld id="{90ACA09C-5983-4910-BAED-EC32C039AAE7}" type="datetime1">
              <a:rPr lang="en-US" smtClean="0"/>
              <a:pPr>
                <a:defRPr/>
              </a:pPr>
              <a:t>11/15/2016</a:t>
            </a:fld>
            <a:endParaRPr lang="en-US"/>
          </a:p>
        </p:txBody>
      </p:sp>
      <p:sp>
        <p:nvSpPr>
          <p:cNvPr id="5"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6" name="Slide Number Placeholder 5"/>
          <p:cNvSpPr>
            <a:spLocks noGrp="1"/>
          </p:cNvSpPr>
          <p:nvPr>
            <p:ph type="sldNum" sz="quarter" idx="12"/>
          </p:nvPr>
        </p:nvSpPr>
        <p:spPr>
          <a:ln/>
        </p:spPr>
        <p:txBody>
          <a:bodyPr/>
          <a:lstStyle>
            <a:lvl1pPr>
              <a:defRPr/>
            </a:lvl1pPr>
          </a:lstStyle>
          <a:p>
            <a:pPr>
              <a:defRPr/>
            </a:pPr>
            <a:fld id="{322BDBFD-063A-4B05-A200-923E986785FA}" type="slidenum">
              <a:rPr lang="en-US"/>
              <a:pPr>
                <a:defRPr/>
              </a:pPr>
              <a:t>‹#›</a:t>
            </a:fld>
            <a:endParaRPr lang="en-US"/>
          </a:p>
        </p:txBody>
      </p:sp>
    </p:spTree>
    <p:extLst>
      <p:ext uri="{BB962C8B-B14F-4D97-AF65-F5344CB8AC3E}">
        <p14:creationId xmlns:p14="http://schemas.microsoft.com/office/powerpoint/2010/main" val="120471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227013"/>
            <a:ext cx="2105025" cy="53959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9263" y="227013"/>
            <a:ext cx="6162675" cy="53959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fld id="{96A37508-F9A5-49AD-83D6-299FFED030AF}" type="datetime1">
              <a:rPr lang="en-US" smtClean="0"/>
              <a:pPr>
                <a:defRPr/>
              </a:pPr>
              <a:t>11/15/2016</a:t>
            </a:fld>
            <a:endParaRPr lang="en-US"/>
          </a:p>
        </p:txBody>
      </p:sp>
      <p:sp>
        <p:nvSpPr>
          <p:cNvPr id="5"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6" name="Slide Number Placeholder 5"/>
          <p:cNvSpPr>
            <a:spLocks noGrp="1"/>
          </p:cNvSpPr>
          <p:nvPr>
            <p:ph type="sldNum" sz="quarter" idx="12"/>
          </p:nvPr>
        </p:nvSpPr>
        <p:spPr>
          <a:ln/>
        </p:spPr>
        <p:txBody>
          <a:bodyPr/>
          <a:lstStyle>
            <a:lvl1pPr>
              <a:defRPr/>
            </a:lvl1pPr>
          </a:lstStyle>
          <a:p>
            <a:pPr>
              <a:defRPr/>
            </a:pPr>
            <a:fld id="{1A677B27-4DEA-4B00-829F-2C646D841E47}" type="slidenum">
              <a:rPr lang="en-US"/>
              <a:pPr>
                <a:defRPr/>
              </a:pPr>
              <a:t>‹#›</a:t>
            </a:fld>
            <a:endParaRPr lang="en-US"/>
          </a:p>
        </p:txBody>
      </p:sp>
    </p:spTree>
    <p:extLst>
      <p:ext uri="{BB962C8B-B14F-4D97-AF65-F5344CB8AC3E}">
        <p14:creationId xmlns:p14="http://schemas.microsoft.com/office/powerpoint/2010/main" val="609580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9263" y="227013"/>
            <a:ext cx="8237537" cy="6413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31825" y="1050925"/>
            <a:ext cx="4041775"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26000" y="1050925"/>
            <a:ext cx="4043363"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26000" y="3413125"/>
            <a:ext cx="4043363"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a:ln/>
        </p:spPr>
        <p:txBody>
          <a:bodyPr/>
          <a:lstStyle>
            <a:lvl1pPr>
              <a:defRPr/>
            </a:lvl1pPr>
          </a:lstStyle>
          <a:p>
            <a:pPr>
              <a:defRPr/>
            </a:pPr>
            <a:fld id="{A3EF1C5C-DF50-4F4C-B72E-A401D8CE9F19}" type="datetime1">
              <a:rPr lang="en-US" smtClean="0"/>
              <a:pPr>
                <a:defRPr/>
              </a:pPr>
              <a:t>11/15/2016</a:t>
            </a:fld>
            <a:endParaRPr lang="en-US"/>
          </a:p>
        </p:txBody>
      </p:sp>
      <p:sp>
        <p:nvSpPr>
          <p:cNvPr id="7"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8" name="Slide Number Placeholder 5"/>
          <p:cNvSpPr>
            <a:spLocks noGrp="1"/>
          </p:cNvSpPr>
          <p:nvPr>
            <p:ph type="sldNum" sz="quarter" idx="12"/>
          </p:nvPr>
        </p:nvSpPr>
        <p:spPr>
          <a:ln/>
        </p:spPr>
        <p:txBody>
          <a:bodyPr/>
          <a:lstStyle>
            <a:lvl1pPr>
              <a:defRPr/>
            </a:lvl1pPr>
          </a:lstStyle>
          <a:p>
            <a:pPr>
              <a:defRPr/>
            </a:pPr>
            <a:fld id="{17285A32-DE62-4F64-A423-C92D8003C589}" type="slidenum">
              <a:rPr lang="en-US"/>
              <a:pPr>
                <a:defRPr/>
              </a:pPr>
              <a:t>‹#›</a:t>
            </a:fld>
            <a:endParaRPr lang="en-US"/>
          </a:p>
        </p:txBody>
      </p:sp>
    </p:spTree>
    <p:extLst>
      <p:ext uri="{BB962C8B-B14F-4D97-AF65-F5344CB8AC3E}">
        <p14:creationId xmlns:p14="http://schemas.microsoft.com/office/powerpoint/2010/main" val="1953088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263" y="227013"/>
            <a:ext cx="8237537" cy="6413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31825" y="1050925"/>
            <a:ext cx="4041775"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26000" y="1050925"/>
            <a:ext cx="4043363"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ln/>
        </p:spPr>
        <p:txBody>
          <a:bodyPr/>
          <a:lstStyle>
            <a:lvl1pPr>
              <a:defRPr/>
            </a:lvl1pPr>
          </a:lstStyle>
          <a:p>
            <a:pPr>
              <a:defRPr/>
            </a:pPr>
            <a:fld id="{57316692-BF75-42B4-BD87-A35AB327059B}" type="datetime1">
              <a:rPr lang="en-US" smtClean="0"/>
              <a:pPr>
                <a:defRPr/>
              </a:pPr>
              <a:t>11/15/2016</a:t>
            </a:fld>
            <a:endParaRPr lang="en-US"/>
          </a:p>
        </p:txBody>
      </p:sp>
      <p:sp>
        <p:nvSpPr>
          <p:cNvPr id="6"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7" name="Slide Number Placeholder 5"/>
          <p:cNvSpPr>
            <a:spLocks noGrp="1"/>
          </p:cNvSpPr>
          <p:nvPr>
            <p:ph type="sldNum" sz="quarter" idx="12"/>
          </p:nvPr>
        </p:nvSpPr>
        <p:spPr>
          <a:ln/>
        </p:spPr>
        <p:txBody>
          <a:bodyPr/>
          <a:lstStyle>
            <a:lvl1pPr>
              <a:defRPr/>
            </a:lvl1pPr>
          </a:lstStyle>
          <a:p>
            <a:pPr>
              <a:defRPr/>
            </a:pPr>
            <a:fld id="{093C728F-DE50-4D8F-B601-09B7F53A9788}" type="slidenum">
              <a:rPr lang="en-US"/>
              <a:pPr>
                <a:defRPr/>
              </a:pPr>
              <a:t>‹#›</a:t>
            </a:fld>
            <a:endParaRPr lang="en-US"/>
          </a:p>
        </p:txBody>
      </p:sp>
    </p:spTree>
    <p:extLst>
      <p:ext uri="{BB962C8B-B14F-4D97-AF65-F5344CB8AC3E}">
        <p14:creationId xmlns:p14="http://schemas.microsoft.com/office/powerpoint/2010/main" val="1564639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162800" cy="4270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762000"/>
            <a:ext cx="8382000" cy="5029200"/>
          </a:xfrm>
        </p:spPr>
        <p:txBody>
          <a:bodyPr/>
          <a:lstStyle/>
          <a:p>
            <a:pPr lvl="0"/>
            <a:r>
              <a:rPr lang="en-US" noProof="0" smtClean="0"/>
              <a:t>Click icon to add table</a:t>
            </a:r>
            <a:endParaRPr lang="en-US" noProof="0" dirty="0" smtClean="0"/>
          </a:p>
        </p:txBody>
      </p:sp>
      <p:sp>
        <p:nvSpPr>
          <p:cNvPr id="4" name="Rectangle 13"/>
          <p:cNvSpPr>
            <a:spLocks noGrp="1" noChangeArrowheads="1"/>
          </p:cNvSpPr>
          <p:nvPr>
            <p:ph type="sldNum" sz="quarter" idx="10"/>
          </p:nvPr>
        </p:nvSpPr>
        <p:spPr/>
        <p:txBody>
          <a:bodyPr/>
          <a:lstStyle>
            <a:lvl1pPr>
              <a:defRPr/>
            </a:lvl1pPr>
          </a:lstStyle>
          <a:p>
            <a:pPr>
              <a:defRPr/>
            </a:pPr>
            <a:fld id="{78F6C2E8-24BB-4C46-BEBB-055927F9A9BE}" type="slidenum">
              <a:rPr lang="en-US"/>
              <a:pPr>
                <a:defRPr/>
              </a:pPr>
              <a:t>‹#›</a:t>
            </a:fld>
            <a:endParaRPr lang="en-US" dirty="0"/>
          </a:p>
        </p:txBody>
      </p:sp>
    </p:spTree>
    <p:extLst>
      <p:ext uri="{BB962C8B-B14F-4D97-AF65-F5344CB8AC3E}">
        <p14:creationId xmlns:p14="http://schemas.microsoft.com/office/powerpoint/2010/main" val="3126949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49263" y="227013"/>
            <a:ext cx="8237537" cy="6413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31825" y="1050925"/>
            <a:ext cx="8237538" cy="4572000"/>
          </a:xfrm>
        </p:spPr>
        <p:txBody>
          <a:bodyPr/>
          <a:lstStyle/>
          <a:p>
            <a:pPr lvl="0"/>
            <a:r>
              <a:rPr lang="en-US" noProof="0" smtClean="0"/>
              <a:t>Click icon to add table</a:t>
            </a:r>
            <a:endParaRPr lang="en-US" noProof="0"/>
          </a:p>
        </p:txBody>
      </p:sp>
      <p:sp>
        <p:nvSpPr>
          <p:cNvPr id="4" name="Date Placeholder 3"/>
          <p:cNvSpPr>
            <a:spLocks noGrp="1"/>
          </p:cNvSpPr>
          <p:nvPr>
            <p:ph type="dt" sz="half" idx="10"/>
          </p:nvPr>
        </p:nvSpPr>
        <p:spPr>
          <a:ln/>
        </p:spPr>
        <p:txBody>
          <a:bodyPr/>
          <a:lstStyle>
            <a:lvl1pPr>
              <a:defRPr/>
            </a:lvl1pPr>
          </a:lstStyle>
          <a:p>
            <a:pPr>
              <a:defRPr/>
            </a:pPr>
            <a:fld id="{6D315091-4147-47BC-B734-22B20A513CEF}" type="datetime1">
              <a:rPr lang="en-US" smtClean="0"/>
              <a:pPr>
                <a:defRPr/>
              </a:pPr>
              <a:t>11/15/2016</a:t>
            </a:fld>
            <a:endParaRPr lang="en-US"/>
          </a:p>
        </p:txBody>
      </p:sp>
      <p:sp>
        <p:nvSpPr>
          <p:cNvPr id="5"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6" name="Slide Number Placeholder 5"/>
          <p:cNvSpPr>
            <a:spLocks noGrp="1"/>
          </p:cNvSpPr>
          <p:nvPr>
            <p:ph type="sldNum" sz="quarter" idx="12"/>
          </p:nvPr>
        </p:nvSpPr>
        <p:spPr>
          <a:ln/>
        </p:spPr>
        <p:txBody>
          <a:bodyPr/>
          <a:lstStyle>
            <a:lvl1pPr>
              <a:defRPr/>
            </a:lvl1pPr>
          </a:lstStyle>
          <a:p>
            <a:pPr>
              <a:defRPr/>
            </a:pPr>
            <a:fld id="{76341D1B-CDFD-4AEC-9AF4-946D2AA7514B}" type="slidenum">
              <a:rPr lang="en-US"/>
              <a:pPr>
                <a:defRPr/>
              </a:pPr>
              <a:t>‹#›</a:t>
            </a:fld>
            <a:endParaRPr lang="en-US"/>
          </a:p>
        </p:txBody>
      </p:sp>
    </p:spTree>
    <p:extLst>
      <p:ext uri="{BB962C8B-B14F-4D97-AF65-F5344CB8AC3E}">
        <p14:creationId xmlns:p14="http://schemas.microsoft.com/office/powerpoint/2010/main" val="1846620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947480" y="1316917"/>
            <a:ext cx="5053520" cy="2387600"/>
          </a:xfrm>
          <a:prstGeom prst="rect">
            <a:avLst/>
          </a:prstGeom>
        </p:spPr>
        <p:txBody>
          <a:bodyPr anchor="b"/>
          <a:lstStyle>
            <a:lvl1pPr algn="l">
              <a:defRPr sz="4500">
                <a:solidFill>
                  <a:srgbClr val="87C7D8"/>
                </a:solidFill>
              </a:defRPr>
            </a:lvl1pPr>
          </a:lstStyle>
          <a:p>
            <a:r>
              <a:rPr lang="en-US" smtClean="0"/>
              <a:t>Click to edit Master title style</a:t>
            </a:r>
            <a:endParaRPr lang="ru-RU" dirty="0"/>
          </a:p>
        </p:txBody>
      </p:sp>
      <p:sp>
        <p:nvSpPr>
          <p:cNvPr id="3" name="Подзаголовок 2"/>
          <p:cNvSpPr>
            <a:spLocks noGrp="1"/>
          </p:cNvSpPr>
          <p:nvPr>
            <p:ph type="subTitle" idx="1"/>
          </p:nvPr>
        </p:nvSpPr>
        <p:spPr>
          <a:xfrm>
            <a:off x="2947480" y="3796592"/>
            <a:ext cx="5053520" cy="911596"/>
          </a:xfrm>
          <a:prstGeom prst="rect">
            <a:avLst/>
          </a:prstGeo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dirty="0"/>
          </a:p>
        </p:txBody>
      </p:sp>
      <p:sp>
        <p:nvSpPr>
          <p:cNvPr id="18" name="Текст 17"/>
          <p:cNvSpPr>
            <a:spLocks noGrp="1"/>
          </p:cNvSpPr>
          <p:nvPr>
            <p:ph type="body" sz="quarter" idx="10" hasCustomPrompt="1"/>
          </p:nvPr>
        </p:nvSpPr>
        <p:spPr>
          <a:xfrm>
            <a:off x="2947987" y="4800298"/>
            <a:ext cx="5053013" cy="758723"/>
          </a:xfrm>
          <a:prstGeom prst="rect">
            <a:avLst/>
          </a:prstGeom>
        </p:spPr>
        <p:txBody>
          <a:bodyPr/>
          <a:lstStyle>
            <a:lvl1pPr marL="0" indent="0">
              <a:buNone/>
              <a:defRPr sz="1800">
                <a:solidFill>
                  <a:schemeClr val="bg1"/>
                </a:solidFill>
              </a:defRPr>
            </a:lvl1pPr>
          </a:lstStyle>
          <a:p>
            <a:pPr lvl="0"/>
            <a:r>
              <a:rPr lang="en-US" dirty="0" smtClean="0"/>
              <a:t>Author</a:t>
            </a:r>
            <a:endParaRPr lang="ru-RU" dirty="0"/>
          </a:p>
        </p:txBody>
      </p:sp>
    </p:spTree>
    <p:extLst>
      <p:ext uri="{BB962C8B-B14F-4D97-AF65-F5344CB8AC3E}">
        <p14:creationId xmlns:p14="http://schemas.microsoft.com/office/powerpoint/2010/main" val="3169043878"/>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140053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827700" y="2052925"/>
            <a:ext cx="6711654" cy="419548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1689371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141026717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2"/>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3"/>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1063245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ts val="2400"/>
              </a:lnSpc>
              <a:defRPr/>
            </a:lvl1pPr>
            <a:lvl2pPr>
              <a:lnSpc>
                <a:spcPts val="2400"/>
              </a:lnSpc>
              <a:defRPr/>
            </a:lvl2pPr>
            <a:lvl3pPr>
              <a:lnSpc>
                <a:spcPts val="2400"/>
              </a:lnSpc>
              <a:defRPr/>
            </a:lvl3pPr>
            <a:lvl4pPr>
              <a:lnSpc>
                <a:spcPts val="2400"/>
              </a:lnSpc>
              <a:defRPr sz="1600"/>
            </a:lvl4pPr>
            <a:lvl5pPr>
              <a:lnSpc>
                <a:spcPts val="24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ln/>
        </p:spPr>
        <p:txBody>
          <a:bodyPr/>
          <a:lstStyle>
            <a:lvl1pPr>
              <a:defRPr/>
            </a:lvl1pPr>
          </a:lstStyle>
          <a:p>
            <a:pPr>
              <a:defRPr/>
            </a:pPr>
            <a:fld id="{1BDAD330-AE88-4033-8DDD-B46316E6694A}" type="slidenum">
              <a:rPr lang="en-US"/>
              <a:pPr>
                <a:defRPr/>
              </a:pPr>
              <a:t>‹#›</a:t>
            </a:fld>
            <a:endParaRPr lang="en-US"/>
          </a:p>
        </p:txBody>
      </p:sp>
      <p:sp>
        <p:nvSpPr>
          <p:cNvPr id="7" name="Date Placeholder 6"/>
          <p:cNvSpPr>
            <a:spLocks noGrp="1"/>
          </p:cNvSpPr>
          <p:nvPr>
            <p:ph type="dt" sz="half" idx="13"/>
          </p:nvPr>
        </p:nvSpPr>
        <p:spPr/>
        <p:txBody>
          <a:bodyPr/>
          <a:lstStyle/>
          <a:p>
            <a:pPr>
              <a:defRPr/>
            </a:pPr>
            <a:fld id="{CC9A38F8-18F1-41E8-B150-D04052F48026}" type="datetime1">
              <a:rPr lang="en-US" smtClean="0"/>
              <a:pPr>
                <a:defRPr/>
              </a:pPr>
              <a:t>11/15/2016</a:t>
            </a:fld>
            <a:endParaRPr lang="en-US"/>
          </a:p>
        </p:txBody>
      </p:sp>
      <p:sp>
        <p:nvSpPr>
          <p:cNvPr id="8" name="Footer Placeholder 7"/>
          <p:cNvSpPr>
            <a:spLocks noGrp="1"/>
          </p:cNvSpPr>
          <p:nvPr>
            <p:ph type="ftr" sz="quarter" idx="14"/>
          </p:nvPr>
        </p:nvSpPr>
        <p:spPr/>
        <p:txBody>
          <a:bodyPr/>
          <a:lstStyle/>
          <a:p>
            <a:pPr>
              <a:defRPr/>
            </a:pPr>
            <a:r>
              <a:rPr lang="en-US" smtClean="0"/>
              <a:t>Intel Restricted Secret</a:t>
            </a:r>
            <a:endParaRPr lang="en-US"/>
          </a:p>
        </p:txBody>
      </p:sp>
    </p:spTree>
    <p:extLst>
      <p:ext uri="{BB962C8B-B14F-4D97-AF65-F5344CB8AC3E}">
        <p14:creationId xmlns:p14="http://schemas.microsoft.com/office/powerpoint/2010/main" val="4275126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a:prstGeom prst="rect">
            <a:avLst/>
          </a:prstGeo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a:prstGeom prst="rect">
            <a:avLst/>
          </a:prstGeo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35001704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8009482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a:p>
        </p:txBody>
      </p:sp>
    </p:spTree>
    <p:extLst>
      <p:ext uri="{BB962C8B-B14F-4D97-AF65-F5344CB8AC3E}">
        <p14:creationId xmlns:p14="http://schemas.microsoft.com/office/powerpoint/2010/main" val="1973585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Объект 2"/>
          <p:cNvSpPr>
            <a:spLocks noGrp="1"/>
          </p:cNvSpPr>
          <p:nvPr>
            <p:ph idx="1"/>
          </p:nvPr>
        </p:nvSpPr>
        <p:spPr>
          <a:xfrm>
            <a:off x="628650" y="1825200"/>
            <a:ext cx="7886700" cy="442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9" name="Номер слайда 5"/>
          <p:cNvSpPr>
            <a:spLocks noGrp="1"/>
          </p:cNvSpPr>
          <p:nvPr>
            <p:ph type="sldNum" sz="quarter" idx="12"/>
          </p:nvPr>
        </p:nvSpPr>
        <p:spPr>
          <a:xfrm>
            <a:off x="628650" y="6356351"/>
            <a:ext cx="2057400" cy="365125"/>
          </a:xfrm>
        </p:spPr>
        <p:txBody>
          <a:bodyPr/>
          <a:lstStyle/>
          <a:p>
            <a:fld id="{F5ED78F8-35DE-40DD-B0D0-431E9E2BAF0D}" type="slidenum">
              <a:rPr lang="ru-RU" smtClean="0"/>
              <a:t>‹#›</a:t>
            </a:fld>
            <a:endParaRPr lang="ru-RU"/>
          </a:p>
        </p:txBody>
      </p:sp>
      <p:sp>
        <p:nvSpPr>
          <p:cNvPr id="10"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en-US" smtClean="0"/>
              <a:t>Click to edit Master title style</a:t>
            </a:r>
            <a:endParaRPr lang="ru-RU" dirty="0"/>
          </a:p>
        </p:txBody>
      </p:sp>
    </p:spTree>
    <p:extLst>
      <p:ext uri="{BB962C8B-B14F-4D97-AF65-F5344CB8AC3E}">
        <p14:creationId xmlns:p14="http://schemas.microsoft.com/office/powerpoint/2010/main" val="3704234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title"/>
          </p:nvPr>
        </p:nvSpPr>
        <p:spPr/>
        <p:txBody>
          <a:bodyPr/>
          <a:lstStyle/>
          <a:p>
            <a:r>
              <a:rPr lang="en-US" smtClean="0"/>
              <a:t>Click to edit Master title style</a:t>
            </a:r>
            <a:endParaRPr lang="ru-RU"/>
          </a:p>
        </p:txBody>
      </p:sp>
      <p:sp>
        <p:nvSpPr>
          <p:cNvPr id="3" name="Объект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Объект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extLst>
      <p:ext uri="{BB962C8B-B14F-4D97-AF65-F5344CB8AC3E}">
        <p14:creationId xmlns:p14="http://schemas.microsoft.com/office/powerpoint/2010/main" val="41104727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title"/>
          </p:nvPr>
        </p:nvSpPr>
        <p:spPr>
          <a:xfrm>
            <a:off x="629841" y="583201"/>
            <a:ext cx="7886700" cy="1325563"/>
          </a:xfrm>
        </p:spPr>
        <p:txBody>
          <a:bodyPr/>
          <a:lstStyle/>
          <a:p>
            <a:r>
              <a:rPr lang="en-US" smtClean="0"/>
              <a:t>Click to edit Master title style</a:t>
            </a:r>
            <a:endParaRPr lang="ru-RU"/>
          </a:p>
        </p:txBody>
      </p:sp>
      <p:sp>
        <p:nvSpPr>
          <p:cNvPr id="3" name="Текст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Объект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Объект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extLst>
      <p:ext uri="{BB962C8B-B14F-4D97-AF65-F5344CB8AC3E}">
        <p14:creationId xmlns:p14="http://schemas.microsoft.com/office/powerpoint/2010/main" val="2378559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title"/>
          </p:nvPr>
        </p:nvSpPr>
        <p:spPr/>
        <p:txBody>
          <a:bodyPr/>
          <a:lstStyle/>
          <a:p>
            <a:r>
              <a:rPr lang="en-US" smtClean="0"/>
              <a:t>Click to edit Master title style</a:t>
            </a:r>
            <a:endParaRPr lang="ru-RU"/>
          </a:p>
        </p:txBody>
      </p:sp>
    </p:spTree>
    <p:extLst>
      <p:ext uri="{BB962C8B-B14F-4D97-AF65-F5344CB8AC3E}">
        <p14:creationId xmlns:p14="http://schemas.microsoft.com/office/powerpoint/2010/main" val="34036484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F5ED78F8-35DE-40DD-B0D0-431E9E2BAF0D}" type="slidenum">
              <a:rPr lang="ru-RU" smtClean="0"/>
              <a:t>‹#›</a:t>
            </a:fld>
            <a:endParaRPr lang="ru-RU"/>
          </a:p>
        </p:txBody>
      </p:sp>
    </p:spTree>
    <p:extLst>
      <p:ext uri="{BB962C8B-B14F-4D97-AF65-F5344CB8AC3E}">
        <p14:creationId xmlns:p14="http://schemas.microsoft.com/office/powerpoint/2010/main" val="827598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3" name="Объект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extLst>
      <p:ext uri="{BB962C8B-B14F-4D97-AF65-F5344CB8AC3E}">
        <p14:creationId xmlns:p14="http://schemas.microsoft.com/office/powerpoint/2010/main" val="16864885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F5ED78F8-35DE-40DD-B0D0-431E9E2BAF0D}" type="slidenum">
              <a:rPr lang="ru-RU" smtClean="0"/>
              <a:t>‹#›</a:t>
            </a:fld>
            <a:endParaRPr lang="ru-RU"/>
          </a:p>
        </p:txBody>
      </p:sp>
      <p:sp>
        <p:nvSpPr>
          <p:cNvPr id="3" name="Рисунок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ru-RU"/>
          </a:p>
        </p:txBody>
      </p:sp>
      <p:sp>
        <p:nvSpPr>
          <p:cNvPr id="8"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9"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extLst>
      <p:ext uri="{BB962C8B-B14F-4D97-AF65-F5344CB8AC3E}">
        <p14:creationId xmlns:p14="http://schemas.microsoft.com/office/powerpoint/2010/main" val="2686883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64063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947480" y="1316917"/>
            <a:ext cx="5053520" cy="2387600"/>
          </a:xfrm>
          <a:prstGeom prst="rect">
            <a:avLst/>
          </a:prstGeom>
        </p:spPr>
        <p:txBody>
          <a:bodyPr anchor="b"/>
          <a:lstStyle>
            <a:lvl1pPr algn="l">
              <a:defRPr sz="4500">
                <a:solidFill>
                  <a:srgbClr val="20536B"/>
                </a:solidFill>
              </a:defRPr>
            </a:lvl1pPr>
          </a:lstStyle>
          <a:p>
            <a:r>
              <a:rPr lang="en-US" smtClean="0"/>
              <a:t>Click to edit Master title style</a:t>
            </a:r>
            <a:endParaRPr lang="ru-RU" dirty="0"/>
          </a:p>
        </p:txBody>
      </p:sp>
      <p:sp>
        <p:nvSpPr>
          <p:cNvPr id="3" name="Подзаголовок 2"/>
          <p:cNvSpPr>
            <a:spLocks noGrp="1"/>
          </p:cNvSpPr>
          <p:nvPr>
            <p:ph type="subTitle" idx="1"/>
          </p:nvPr>
        </p:nvSpPr>
        <p:spPr>
          <a:xfrm>
            <a:off x="2947480" y="3796592"/>
            <a:ext cx="5053520" cy="911596"/>
          </a:xfrm>
          <a:prstGeom prst="rect">
            <a:avLst/>
          </a:prstGeo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dirty="0"/>
          </a:p>
        </p:txBody>
      </p:sp>
      <p:sp>
        <p:nvSpPr>
          <p:cNvPr id="18" name="Текст 17"/>
          <p:cNvSpPr>
            <a:spLocks noGrp="1"/>
          </p:cNvSpPr>
          <p:nvPr>
            <p:ph type="body" sz="quarter" idx="10" hasCustomPrompt="1"/>
          </p:nvPr>
        </p:nvSpPr>
        <p:spPr>
          <a:xfrm>
            <a:off x="2947987" y="4800298"/>
            <a:ext cx="5053013" cy="758723"/>
          </a:xfrm>
          <a:prstGeom prst="rect">
            <a:avLst/>
          </a:prstGeom>
        </p:spPr>
        <p:txBody>
          <a:bodyPr/>
          <a:lstStyle>
            <a:lvl1pPr marL="0" indent="0">
              <a:buNone/>
              <a:defRPr sz="1800">
                <a:solidFill>
                  <a:schemeClr val="tx1"/>
                </a:solidFill>
              </a:defRPr>
            </a:lvl1pPr>
          </a:lstStyle>
          <a:p>
            <a:pPr lvl="0"/>
            <a:r>
              <a:rPr lang="en-US" dirty="0" smtClean="0"/>
              <a:t>Author</a:t>
            </a:r>
            <a:endParaRPr lang="ru-RU" dirty="0"/>
          </a:p>
        </p:txBody>
      </p:sp>
    </p:spTree>
    <p:extLst>
      <p:ext uri="{BB962C8B-B14F-4D97-AF65-F5344CB8AC3E}">
        <p14:creationId xmlns:p14="http://schemas.microsoft.com/office/powerpoint/2010/main" val="396129969"/>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140053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827700" y="2052925"/>
            <a:ext cx="6711654" cy="419548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2291056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335984992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2"/>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3"/>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16093878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a:prstGeom prst="rect">
            <a:avLst/>
          </a:prstGeo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a:prstGeom prst="rect">
            <a:avLst/>
          </a:prstGeo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13591337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111680265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lvl1pPr>
              <a:defRPr>
                <a:solidFill>
                  <a:srgbClr val="104760"/>
                </a:solidFill>
              </a:defRPr>
            </a:lvl1pPr>
          </a:lstStyle>
          <a:p>
            <a:fld id="{F5ED78F8-35DE-40DD-B0D0-431E9E2BAF0D}" type="slidenum">
              <a:rPr lang="ru-RU" smtClean="0"/>
              <a:pPr/>
              <a:t>‹#›</a:t>
            </a:fld>
            <a:endParaRPr lang="ru-RU" dirty="0"/>
          </a:p>
        </p:txBody>
      </p:sp>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a:p>
        </p:txBody>
      </p:sp>
    </p:spTree>
    <p:extLst>
      <p:ext uri="{BB962C8B-B14F-4D97-AF65-F5344CB8AC3E}">
        <p14:creationId xmlns:p14="http://schemas.microsoft.com/office/powerpoint/2010/main" val="1701231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Объект 2"/>
          <p:cNvSpPr>
            <a:spLocks noGrp="1"/>
          </p:cNvSpPr>
          <p:nvPr>
            <p:ph idx="1"/>
          </p:nvPr>
        </p:nvSpPr>
        <p:spPr>
          <a:xfrm>
            <a:off x="628650" y="1825200"/>
            <a:ext cx="7886700" cy="442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0"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en-US" smtClean="0"/>
              <a:t>Click to edit Master title style</a:t>
            </a:r>
            <a:endParaRPr lang="ru-RU" dirty="0"/>
          </a:p>
        </p:txBody>
      </p:sp>
      <p:sp>
        <p:nvSpPr>
          <p:cNvPr id="11"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20027881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Click to edit Master title style</a:t>
            </a:r>
            <a:endParaRPr lang="ru-RU"/>
          </a:p>
        </p:txBody>
      </p:sp>
      <p:sp>
        <p:nvSpPr>
          <p:cNvPr id="3" name="Объект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Объект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8"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9585882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583201"/>
            <a:ext cx="7886700" cy="1325563"/>
          </a:xfrm>
        </p:spPr>
        <p:txBody>
          <a:bodyPr/>
          <a:lstStyle/>
          <a:p>
            <a:r>
              <a:rPr lang="en-US" smtClean="0"/>
              <a:t>Click to edit Master title style</a:t>
            </a:r>
            <a:endParaRPr lang="ru-RU"/>
          </a:p>
        </p:txBody>
      </p:sp>
      <p:sp>
        <p:nvSpPr>
          <p:cNvPr id="3" name="Текст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Объект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Объект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0"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4186532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1825" y="1050925"/>
            <a:ext cx="4041775"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26000" y="1050925"/>
            <a:ext cx="4043363"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pPr>
              <a:defRPr/>
            </a:pPr>
            <a:fld id="{CC9A38F8-18F1-41E8-B150-D04052F48026}" type="datetime1">
              <a:rPr lang="en-US" smtClean="0"/>
              <a:pPr>
                <a:defRPr/>
              </a:pPr>
              <a:t>11/15/2016</a:t>
            </a:fld>
            <a:endParaRPr lang="en-US"/>
          </a:p>
        </p:txBody>
      </p:sp>
      <p:sp>
        <p:nvSpPr>
          <p:cNvPr id="9" name="Slide Number Placeholder 8"/>
          <p:cNvSpPr>
            <a:spLocks noGrp="1"/>
          </p:cNvSpPr>
          <p:nvPr>
            <p:ph type="sldNum" sz="quarter" idx="11"/>
          </p:nvPr>
        </p:nvSpPr>
        <p:spPr/>
        <p:txBody>
          <a:bodyPr/>
          <a:lstStyle/>
          <a:p>
            <a:pPr>
              <a:defRPr/>
            </a:pPr>
            <a:fld id="{59430125-6B7E-4D90-A713-F38BBACE2D8D}" type="slidenum">
              <a:rPr lang="en-US" smtClean="0"/>
              <a:pPr>
                <a:defRPr/>
              </a:pPr>
              <a:t>‹#›</a:t>
            </a:fld>
            <a:endParaRPr lang="en-US"/>
          </a:p>
        </p:txBody>
      </p:sp>
      <p:sp>
        <p:nvSpPr>
          <p:cNvPr id="10" name="Footer Placeholder 9"/>
          <p:cNvSpPr>
            <a:spLocks noGrp="1"/>
          </p:cNvSpPr>
          <p:nvPr>
            <p:ph type="ftr" sz="quarter" idx="12"/>
          </p:nvPr>
        </p:nvSpPr>
        <p:spPr/>
        <p:txBody>
          <a:bodyPr/>
          <a:lstStyle/>
          <a:p>
            <a:pPr>
              <a:defRPr/>
            </a:pPr>
            <a:r>
              <a:rPr lang="en-US" smtClean="0"/>
              <a:t>Intel Restricted Secret</a:t>
            </a:r>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81549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Click to edit Master title style</a:t>
            </a:r>
            <a:endParaRPr lang="ru-RU"/>
          </a:p>
        </p:txBody>
      </p:sp>
      <p:sp>
        <p:nvSpPr>
          <p:cNvPr id="6"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512716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5"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8765590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3" name="Объект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4277234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ru-RU"/>
          </a:p>
        </p:txBody>
      </p:sp>
      <p:sp>
        <p:nvSpPr>
          <p:cNvPr id="8"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9"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10"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32472737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947480" y="1316917"/>
            <a:ext cx="5053520" cy="2387600"/>
          </a:xfrm>
          <a:prstGeom prst="rect">
            <a:avLst/>
          </a:prstGeom>
        </p:spPr>
        <p:txBody>
          <a:bodyPr anchor="b"/>
          <a:lstStyle>
            <a:lvl1pPr algn="l">
              <a:defRPr sz="4500">
                <a:solidFill>
                  <a:srgbClr val="87C7D8"/>
                </a:solidFill>
              </a:defRPr>
            </a:lvl1pPr>
          </a:lstStyle>
          <a:p>
            <a:r>
              <a:rPr lang="en-US" smtClean="0"/>
              <a:t>Click to edit Master title style</a:t>
            </a:r>
            <a:endParaRPr lang="ru-RU" dirty="0"/>
          </a:p>
        </p:txBody>
      </p:sp>
      <p:sp>
        <p:nvSpPr>
          <p:cNvPr id="3" name="Подзаголовок 2"/>
          <p:cNvSpPr>
            <a:spLocks noGrp="1"/>
          </p:cNvSpPr>
          <p:nvPr>
            <p:ph type="subTitle" idx="1"/>
          </p:nvPr>
        </p:nvSpPr>
        <p:spPr>
          <a:xfrm>
            <a:off x="2947480" y="3796592"/>
            <a:ext cx="5053520" cy="911596"/>
          </a:xfrm>
          <a:prstGeom prst="rect">
            <a:avLst/>
          </a:prstGeo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dirty="0"/>
          </a:p>
        </p:txBody>
      </p:sp>
      <p:sp>
        <p:nvSpPr>
          <p:cNvPr id="18" name="Текст 17"/>
          <p:cNvSpPr>
            <a:spLocks noGrp="1"/>
          </p:cNvSpPr>
          <p:nvPr>
            <p:ph type="body" sz="quarter" idx="10" hasCustomPrompt="1"/>
          </p:nvPr>
        </p:nvSpPr>
        <p:spPr>
          <a:xfrm>
            <a:off x="2947987" y="4800298"/>
            <a:ext cx="5053013" cy="758723"/>
          </a:xfrm>
          <a:prstGeom prst="rect">
            <a:avLst/>
          </a:prstGeom>
        </p:spPr>
        <p:txBody>
          <a:bodyPr/>
          <a:lstStyle>
            <a:lvl1pPr marL="0" indent="0">
              <a:buNone/>
              <a:defRPr sz="1800">
                <a:solidFill>
                  <a:schemeClr val="bg1"/>
                </a:solidFill>
              </a:defRPr>
            </a:lvl1pPr>
          </a:lstStyle>
          <a:p>
            <a:pPr lvl="0"/>
            <a:r>
              <a:rPr lang="en-US" dirty="0" smtClean="0"/>
              <a:t>Author</a:t>
            </a:r>
            <a:endParaRPr lang="ru-RU" dirty="0"/>
          </a:p>
        </p:txBody>
      </p:sp>
    </p:spTree>
    <p:extLst>
      <p:ext uri="{BB962C8B-B14F-4D97-AF65-F5344CB8AC3E}">
        <p14:creationId xmlns:p14="http://schemas.microsoft.com/office/powerpoint/2010/main" val="3087939517"/>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140053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827700" y="2052925"/>
            <a:ext cx="6711654" cy="419548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21076517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30192280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2"/>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3"/>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37320618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a:prstGeom prst="rect">
            <a:avLst/>
          </a:prstGeo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a:prstGeom prst="rect">
            <a:avLst/>
          </a:prstGeo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2544699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42226694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ln/>
        </p:spPr>
        <p:txBody>
          <a:bodyPr/>
          <a:lstStyle>
            <a:lvl1pPr>
              <a:defRPr/>
            </a:lvl1pPr>
          </a:lstStyle>
          <a:p>
            <a:pPr>
              <a:defRPr/>
            </a:pPr>
            <a:fld id="{16A3A089-233C-45E9-95B8-4F5F266BBFAA}" type="datetime1">
              <a:rPr lang="en-US" smtClean="0"/>
              <a:pPr>
                <a:defRPr/>
              </a:pPr>
              <a:t>11/15/2016</a:t>
            </a:fld>
            <a:endParaRPr lang="en-US"/>
          </a:p>
        </p:txBody>
      </p:sp>
      <p:sp>
        <p:nvSpPr>
          <p:cNvPr id="8"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9" name="Slide Number Placeholder 5"/>
          <p:cNvSpPr>
            <a:spLocks noGrp="1"/>
          </p:cNvSpPr>
          <p:nvPr>
            <p:ph type="sldNum" sz="quarter" idx="12"/>
          </p:nvPr>
        </p:nvSpPr>
        <p:spPr>
          <a:ln/>
        </p:spPr>
        <p:txBody>
          <a:bodyPr/>
          <a:lstStyle>
            <a:lvl1pPr>
              <a:defRPr/>
            </a:lvl1pPr>
          </a:lstStyle>
          <a:p>
            <a:pPr>
              <a:defRPr/>
            </a:pPr>
            <a:fld id="{AD22D453-AF56-41E7-B31D-787AAB99A795}" type="slidenum">
              <a:rPr lang="en-US"/>
              <a:pPr>
                <a:defRPr/>
              </a:pPr>
              <a:t>‹#›</a:t>
            </a:fld>
            <a:endParaRPr lang="en-US"/>
          </a:p>
        </p:txBody>
      </p:sp>
    </p:spTree>
    <p:extLst>
      <p:ext uri="{BB962C8B-B14F-4D97-AF65-F5344CB8AC3E}">
        <p14:creationId xmlns:p14="http://schemas.microsoft.com/office/powerpoint/2010/main" val="29487620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a:p>
        </p:txBody>
      </p:sp>
    </p:spTree>
    <p:extLst>
      <p:ext uri="{BB962C8B-B14F-4D97-AF65-F5344CB8AC3E}">
        <p14:creationId xmlns:p14="http://schemas.microsoft.com/office/powerpoint/2010/main" val="16689953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Объект 2"/>
          <p:cNvSpPr>
            <a:spLocks noGrp="1"/>
          </p:cNvSpPr>
          <p:nvPr>
            <p:ph idx="1"/>
          </p:nvPr>
        </p:nvSpPr>
        <p:spPr>
          <a:xfrm>
            <a:off x="628650" y="1825200"/>
            <a:ext cx="7886700" cy="442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9" name="Номер слайда 5"/>
          <p:cNvSpPr>
            <a:spLocks noGrp="1"/>
          </p:cNvSpPr>
          <p:nvPr>
            <p:ph type="sldNum" sz="quarter" idx="12"/>
          </p:nvPr>
        </p:nvSpPr>
        <p:spPr>
          <a:xfrm>
            <a:off x="628650" y="6356351"/>
            <a:ext cx="2057400" cy="365125"/>
          </a:xfrm>
        </p:spPr>
        <p:txBody>
          <a:bodyPr/>
          <a:lstStyle/>
          <a:p>
            <a:fld id="{F5ED78F8-35DE-40DD-B0D0-431E9E2BAF0D}" type="slidenum">
              <a:rPr lang="ru-RU" smtClean="0"/>
              <a:t>‹#›</a:t>
            </a:fld>
            <a:endParaRPr lang="ru-RU"/>
          </a:p>
        </p:txBody>
      </p:sp>
      <p:sp>
        <p:nvSpPr>
          <p:cNvPr id="10"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en-US" smtClean="0"/>
              <a:t>Click to edit Master title style</a:t>
            </a:r>
            <a:endParaRPr lang="ru-RU" dirty="0"/>
          </a:p>
        </p:txBody>
      </p:sp>
    </p:spTree>
    <p:extLst>
      <p:ext uri="{BB962C8B-B14F-4D97-AF65-F5344CB8AC3E}">
        <p14:creationId xmlns:p14="http://schemas.microsoft.com/office/powerpoint/2010/main" val="886283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title"/>
          </p:nvPr>
        </p:nvSpPr>
        <p:spPr/>
        <p:txBody>
          <a:bodyPr/>
          <a:lstStyle/>
          <a:p>
            <a:r>
              <a:rPr lang="en-US" smtClean="0"/>
              <a:t>Click to edit Master title style</a:t>
            </a:r>
            <a:endParaRPr lang="ru-RU"/>
          </a:p>
        </p:txBody>
      </p:sp>
      <p:sp>
        <p:nvSpPr>
          <p:cNvPr id="3" name="Объект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Объект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extLst>
      <p:ext uri="{BB962C8B-B14F-4D97-AF65-F5344CB8AC3E}">
        <p14:creationId xmlns:p14="http://schemas.microsoft.com/office/powerpoint/2010/main" val="42814448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title"/>
          </p:nvPr>
        </p:nvSpPr>
        <p:spPr>
          <a:xfrm>
            <a:off x="629841" y="583201"/>
            <a:ext cx="7886700" cy="1325563"/>
          </a:xfrm>
        </p:spPr>
        <p:txBody>
          <a:bodyPr/>
          <a:lstStyle/>
          <a:p>
            <a:r>
              <a:rPr lang="en-US" smtClean="0"/>
              <a:t>Click to edit Master title style</a:t>
            </a:r>
            <a:endParaRPr lang="ru-RU"/>
          </a:p>
        </p:txBody>
      </p:sp>
      <p:sp>
        <p:nvSpPr>
          <p:cNvPr id="3" name="Текст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Объект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Объект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Tree>
    <p:extLst>
      <p:ext uri="{BB962C8B-B14F-4D97-AF65-F5344CB8AC3E}">
        <p14:creationId xmlns:p14="http://schemas.microsoft.com/office/powerpoint/2010/main" val="32876562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title"/>
          </p:nvPr>
        </p:nvSpPr>
        <p:spPr/>
        <p:txBody>
          <a:bodyPr/>
          <a:lstStyle/>
          <a:p>
            <a:r>
              <a:rPr lang="en-US" smtClean="0"/>
              <a:t>Click to edit Master title style</a:t>
            </a:r>
            <a:endParaRPr lang="ru-RU"/>
          </a:p>
        </p:txBody>
      </p:sp>
    </p:spTree>
    <p:extLst>
      <p:ext uri="{BB962C8B-B14F-4D97-AF65-F5344CB8AC3E}">
        <p14:creationId xmlns:p14="http://schemas.microsoft.com/office/powerpoint/2010/main" val="40379610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F5ED78F8-35DE-40DD-B0D0-431E9E2BAF0D}" type="slidenum">
              <a:rPr lang="ru-RU" smtClean="0"/>
              <a:t>‹#›</a:t>
            </a:fld>
            <a:endParaRPr lang="ru-RU"/>
          </a:p>
        </p:txBody>
      </p:sp>
    </p:spTree>
    <p:extLst>
      <p:ext uri="{BB962C8B-B14F-4D97-AF65-F5344CB8AC3E}">
        <p14:creationId xmlns:p14="http://schemas.microsoft.com/office/powerpoint/2010/main" val="39260861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F5ED78F8-35DE-40DD-B0D0-431E9E2BAF0D}" type="slidenum">
              <a:rPr lang="ru-RU" smtClean="0"/>
              <a:t>‹#›</a:t>
            </a:fld>
            <a:endParaRPr lang="ru-RU"/>
          </a:p>
        </p:txBody>
      </p:sp>
      <p:sp>
        <p:nvSpPr>
          <p:cNvPr id="2"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3" name="Объект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extLst>
      <p:ext uri="{BB962C8B-B14F-4D97-AF65-F5344CB8AC3E}">
        <p14:creationId xmlns:p14="http://schemas.microsoft.com/office/powerpoint/2010/main" val="31821308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F5ED78F8-35DE-40DD-B0D0-431E9E2BAF0D}" type="slidenum">
              <a:rPr lang="ru-RU" smtClean="0"/>
              <a:t>‹#›</a:t>
            </a:fld>
            <a:endParaRPr lang="ru-RU"/>
          </a:p>
        </p:txBody>
      </p:sp>
      <p:sp>
        <p:nvSpPr>
          <p:cNvPr id="3" name="Рисунок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ru-RU"/>
          </a:p>
        </p:txBody>
      </p:sp>
      <p:sp>
        <p:nvSpPr>
          <p:cNvPr id="8"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9"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extLst>
      <p:ext uri="{BB962C8B-B14F-4D97-AF65-F5344CB8AC3E}">
        <p14:creationId xmlns:p14="http://schemas.microsoft.com/office/powerpoint/2010/main" val="29430924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947480" y="1316917"/>
            <a:ext cx="5053520" cy="2387600"/>
          </a:xfrm>
          <a:prstGeom prst="rect">
            <a:avLst/>
          </a:prstGeom>
        </p:spPr>
        <p:txBody>
          <a:bodyPr anchor="b"/>
          <a:lstStyle>
            <a:lvl1pPr algn="l">
              <a:defRPr sz="4500">
                <a:solidFill>
                  <a:srgbClr val="20536B"/>
                </a:solidFill>
              </a:defRPr>
            </a:lvl1pPr>
          </a:lstStyle>
          <a:p>
            <a:r>
              <a:rPr lang="en-US" smtClean="0"/>
              <a:t>Click to edit Master title style</a:t>
            </a:r>
            <a:endParaRPr lang="ru-RU" dirty="0"/>
          </a:p>
        </p:txBody>
      </p:sp>
      <p:sp>
        <p:nvSpPr>
          <p:cNvPr id="3" name="Подзаголовок 2"/>
          <p:cNvSpPr>
            <a:spLocks noGrp="1"/>
          </p:cNvSpPr>
          <p:nvPr>
            <p:ph type="subTitle" idx="1"/>
          </p:nvPr>
        </p:nvSpPr>
        <p:spPr>
          <a:xfrm>
            <a:off x="2947480" y="3796592"/>
            <a:ext cx="5053520" cy="911596"/>
          </a:xfrm>
          <a:prstGeom prst="rect">
            <a:avLst/>
          </a:prstGeo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dirty="0"/>
          </a:p>
        </p:txBody>
      </p:sp>
      <p:sp>
        <p:nvSpPr>
          <p:cNvPr id="18" name="Текст 17"/>
          <p:cNvSpPr>
            <a:spLocks noGrp="1"/>
          </p:cNvSpPr>
          <p:nvPr>
            <p:ph type="body" sz="quarter" idx="10" hasCustomPrompt="1"/>
          </p:nvPr>
        </p:nvSpPr>
        <p:spPr>
          <a:xfrm>
            <a:off x="2947987" y="4800298"/>
            <a:ext cx="5053013" cy="758723"/>
          </a:xfrm>
          <a:prstGeom prst="rect">
            <a:avLst/>
          </a:prstGeom>
        </p:spPr>
        <p:txBody>
          <a:bodyPr/>
          <a:lstStyle>
            <a:lvl1pPr marL="0" indent="0">
              <a:buNone/>
              <a:defRPr sz="1800">
                <a:solidFill>
                  <a:schemeClr val="tx1"/>
                </a:solidFill>
              </a:defRPr>
            </a:lvl1pPr>
          </a:lstStyle>
          <a:p>
            <a:pPr lvl="0"/>
            <a:r>
              <a:rPr lang="en-US" dirty="0" smtClean="0"/>
              <a:t>Author</a:t>
            </a:r>
            <a:endParaRPr lang="ru-RU" dirty="0"/>
          </a:p>
        </p:txBody>
      </p:sp>
    </p:spTree>
    <p:extLst>
      <p:ext uri="{BB962C8B-B14F-4D97-AF65-F5344CB8AC3E}">
        <p14:creationId xmlns:p14="http://schemas.microsoft.com/office/powerpoint/2010/main" val="2340680322"/>
      </p:ext>
    </p:extLst>
  </p:cSld>
  <p:clrMapOvr>
    <a:masterClrMapping/>
  </p:clrMapOvr>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140053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827700" y="2052925"/>
            <a:ext cx="6711654" cy="419548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127079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ln/>
        </p:spPr>
        <p:txBody>
          <a:bodyPr/>
          <a:lstStyle>
            <a:lvl1pPr>
              <a:defRPr/>
            </a:lvl1pPr>
          </a:lstStyle>
          <a:p>
            <a:pPr>
              <a:defRPr/>
            </a:pPr>
            <a:fld id="{E983EADE-56A1-4E50-9EEA-AC8564E6586A}" type="datetime1">
              <a:rPr lang="en-US" smtClean="0"/>
              <a:pPr>
                <a:defRPr/>
              </a:pPr>
              <a:t>11/15/2016</a:t>
            </a:fld>
            <a:endParaRPr lang="en-US"/>
          </a:p>
        </p:txBody>
      </p:sp>
      <p:sp>
        <p:nvSpPr>
          <p:cNvPr id="4"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5" name="Slide Number Placeholder 5"/>
          <p:cNvSpPr>
            <a:spLocks noGrp="1"/>
          </p:cNvSpPr>
          <p:nvPr>
            <p:ph type="sldNum" sz="quarter" idx="12"/>
          </p:nvPr>
        </p:nvSpPr>
        <p:spPr>
          <a:ln/>
        </p:spPr>
        <p:txBody>
          <a:bodyPr/>
          <a:lstStyle>
            <a:lvl1pPr>
              <a:defRPr/>
            </a:lvl1pPr>
          </a:lstStyle>
          <a:p>
            <a:pPr>
              <a:defRPr/>
            </a:pPr>
            <a:fld id="{38847757-016C-44BB-AB8D-E16373D26B2C}" type="slidenum">
              <a:rPr lang="en-US"/>
              <a:pPr>
                <a:defRPr/>
              </a:pPr>
              <a:t>‹#›</a:t>
            </a:fld>
            <a:endParaRPr lang="en-US"/>
          </a:p>
        </p:txBody>
      </p:sp>
    </p:spTree>
    <p:extLst>
      <p:ext uri="{BB962C8B-B14F-4D97-AF65-F5344CB8AC3E}">
        <p14:creationId xmlns:p14="http://schemas.microsoft.com/office/powerpoint/2010/main" val="11495725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413595152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2"/>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3"/>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18325974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a:prstGeom prst="rect">
            <a:avLst/>
          </a:prstGeo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a:prstGeom prst="rect">
            <a:avLst/>
          </a:prstGeo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29617649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287390235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lvl1pPr>
              <a:defRPr>
                <a:solidFill>
                  <a:srgbClr val="104760"/>
                </a:solidFill>
              </a:defRPr>
            </a:lvl1pPr>
          </a:lstStyle>
          <a:p>
            <a:fld id="{F5ED78F8-35DE-40DD-B0D0-431E9E2BAF0D}" type="slidenum">
              <a:rPr lang="ru-RU" smtClean="0"/>
              <a:pPr/>
              <a:t>‹#›</a:t>
            </a:fld>
            <a:endParaRPr lang="ru-RU" dirty="0"/>
          </a:p>
        </p:txBody>
      </p:sp>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a:p>
        </p:txBody>
      </p:sp>
    </p:spTree>
    <p:extLst>
      <p:ext uri="{BB962C8B-B14F-4D97-AF65-F5344CB8AC3E}">
        <p14:creationId xmlns:p14="http://schemas.microsoft.com/office/powerpoint/2010/main" val="8111750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3" name="Объект 2"/>
          <p:cNvSpPr>
            <a:spLocks noGrp="1"/>
          </p:cNvSpPr>
          <p:nvPr>
            <p:ph idx="1"/>
          </p:nvPr>
        </p:nvSpPr>
        <p:spPr>
          <a:xfrm>
            <a:off x="628650" y="1825200"/>
            <a:ext cx="7886700" cy="442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0"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en-US" smtClean="0"/>
              <a:t>Click to edit Master title style</a:t>
            </a:r>
            <a:endParaRPr lang="ru-RU" dirty="0"/>
          </a:p>
        </p:txBody>
      </p:sp>
      <p:sp>
        <p:nvSpPr>
          <p:cNvPr id="11"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8514718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Click to edit Master title style</a:t>
            </a:r>
            <a:endParaRPr lang="ru-RU"/>
          </a:p>
        </p:txBody>
      </p:sp>
      <p:sp>
        <p:nvSpPr>
          <p:cNvPr id="3" name="Объект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Объект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8"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27815719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583201"/>
            <a:ext cx="7886700" cy="1325563"/>
          </a:xfrm>
        </p:spPr>
        <p:txBody>
          <a:bodyPr/>
          <a:lstStyle/>
          <a:p>
            <a:r>
              <a:rPr lang="en-US" smtClean="0"/>
              <a:t>Click to edit Master title style</a:t>
            </a:r>
            <a:endParaRPr lang="ru-RU"/>
          </a:p>
        </p:txBody>
      </p:sp>
      <p:sp>
        <p:nvSpPr>
          <p:cNvPr id="3" name="Текст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Объект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Объект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0"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36835937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Click to edit Master title style</a:t>
            </a:r>
            <a:endParaRPr lang="ru-RU"/>
          </a:p>
        </p:txBody>
      </p:sp>
      <p:sp>
        <p:nvSpPr>
          <p:cNvPr id="6"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16227818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5"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3227878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fld id="{EFBC7F48-1F77-4A02-A6A3-8C5AA685C333}" type="datetime1">
              <a:rPr lang="en-US" smtClean="0"/>
              <a:pPr>
                <a:defRPr/>
              </a:pPr>
              <a:t>11/15/2016</a:t>
            </a:fld>
            <a:endParaRPr lang="en-US"/>
          </a:p>
        </p:txBody>
      </p:sp>
      <p:sp>
        <p:nvSpPr>
          <p:cNvPr id="3"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4" name="Slide Number Placeholder 5"/>
          <p:cNvSpPr>
            <a:spLocks noGrp="1"/>
          </p:cNvSpPr>
          <p:nvPr>
            <p:ph type="sldNum" sz="quarter" idx="12"/>
          </p:nvPr>
        </p:nvSpPr>
        <p:spPr>
          <a:ln/>
        </p:spPr>
        <p:txBody>
          <a:bodyPr/>
          <a:lstStyle>
            <a:lvl1pPr>
              <a:defRPr/>
            </a:lvl1pPr>
          </a:lstStyle>
          <a:p>
            <a:pPr>
              <a:defRPr/>
            </a:pPr>
            <a:fld id="{5D7EF64F-EF74-4088-8925-863E5C9F980B}" type="slidenum">
              <a:rPr lang="en-US"/>
              <a:pPr>
                <a:defRPr/>
              </a:pPr>
              <a:t>‹#›</a:t>
            </a:fld>
            <a:endParaRPr lang="en-US"/>
          </a:p>
        </p:txBody>
      </p:sp>
    </p:spTree>
    <p:extLst>
      <p:ext uri="{BB962C8B-B14F-4D97-AF65-F5344CB8AC3E}">
        <p14:creationId xmlns:p14="http://schemas.microsoft.com/office/powerpoint/2010/main" val="20527458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3" name="Объект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7060809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ru-RU"/>
          </a:p>
        </p:txBody>
      </p:sp>
      <p:sp>
        <p:nvSpPr>
          <p:cNvPr id="8"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9"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10"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214154684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lvl1pPr>
              <a:defRPr>
                <a:solidFill>
                  <a:srgbClr val="104760"/>
                </a:solidFill>
              </a:defRPr>
            </a:lvl1pPr>
          </a:lstStyle>
          <a:p>
            <a:fld id="{F5ED78F8-35DE-40DD-B0D0-431E9E2BAF0D}" type="slidenum">
              <a:rPr lang="ru-RU" smtClean="0"/>
              <a:pPr/>
              <a:t>‹#›</a:t>
            </a:fld>
            <a:endParaRPr lang="ru-RU" dirty="0"/>
          </a:p>
        </p:txBody>
      </p:sp>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a:p>
        </p:txBody>
      </p:sp>
    </p:spTree>
    <p:extLst>
      <p:ext uri="{BB962C8B-B14F-4D97-AF65-F5344CB8AC3E}">
        <p14:creationId xmlns:p14="http://schemas.microsoft.com/office/powerpoint/2010/main" val="395247229"/>
      </p:ext>
    </p:extLst>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Заголовок и объект">
    <p:spTree>
      <p:nvGrpSpPr>
        <p:cNvPr id="1" name=""/>
        <p:cNvGrpSpPr/>
        <p:nvPr/>
      </p:nvGrpSpPr>
      <p:grpSpPr>
        <a:xfrm>
          <a:off x="0" y="0"/>
          <a:ext cx="0" cy="0"/>
          <a:chOff x="0" y="0"/>
          <a:chExt cx="0" cy="0"/>
        </a:xfrm>
      </p:grpSpPr>
      <p:sp>
        <p:nvSpPr>
          <p:cNvPr id="3" name="Объект 2"/>
          <p:cNvSpPr>
            <a:spLocks noGrp="1"/>
          </p:cNvSpPr>
          <p:nvPr>
            <p:ph idx="1"/>
          </p:nvPr>
        </p:nvSpPr>
        <p:spPr>
          <a:xfrm>
            <a:off x="628650" y="1825200"/>
            <a:ext cx="7886700" cy="4425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0"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en-US" smtClean="0"/>
              <a:t>Click to edit Master title style</a:t>
            </a:r>
            <a:endParaRPr lang="ru-RU" dirty="0"/>
          </a:p>
        </p:txBody>
      </p:sp>
      <p:sp>
        <p:nvSpPr>
          <p:cNvPr id="11"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902091156"/>
      </p:ext>
    </p:extLst>
  </p:cSld>
  <p:clrMapOvr>
    <a:masterClrMapping/>
  </p:clrMapOvr>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Click to edit Master title style</a:t>
            </a:r>
            <a:endParaRPr lang="ru-RU"/>
          </a:p>
        </p:txBody>
      </p:sp>
      <p:sp>
        <p:nvSpPr>
          <p:cNvPr id="3" name="Объект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Объект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8"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643126827"/>
      </p:ext>
    </p:extLst>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583201"/>
            <a:ext cx="7886700" cy="1325563"/>
          </a:xfrm>
        </p:spPr>
        <p:txBody>
          <a:bodyPr/>
          <a:lstStyle/>
          <a:p>
            <a:r>
              <a:rPr lang="en-US" smtClean="0"/>
              <a:t>Click to edit Master title style</a:t>
            </a:r>
            <a:endParaRPr lang="ru-RU"/>
          </a:p>
        </p:txBody>
      </p:sp>
      <p:sp>
        <p:nvSpPr>
          <p:cNvPr id="3" name="Текст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Объект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Объект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10"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1296713182"/>
      </p:ext>
    </p:extLst>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smtClean="0"/>
              <a:t>Click to edit Master title style</a:t>
            </a:r>
            <a:endParaRPr lang="ru-RU"/>
          </a:p>
        </p:txBody>
      </p:sp>
      <p:sp>
        <p:nvSpPr>
          <p:cNvPr id="6"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3212157702"/>
      </p:ext>
    </p:extLst>
  </p:cSld>
  <p:clrMapOvr>
    <a:masterClrMapping/>
  </p:clrMapOvr>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5"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3921695499"/>
      </p:ext>
    </p:extLst>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3" name="Объект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145615284"/>
      </p:ext>
    </p:extLst>
  </p:cSld>
  <p:clrMapOvr>
    <a:masterClrMapping/>
  </p:clrMapOvr>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Рисунок с подписью">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ru-RU"/>
          </a:p>
        </p:txBody>
      </p:sp>
      <p:sp>
        <p:nvSpPr>
          <p:cNvPr id="8" name="Заголовок 1"/>
          <p:cNvSpPr>
            <a:spLocks noGrp="1"/>
          </p:cNvSpPr>
          <p:nvPr>
            <p:ph type="title"/>
          </p:nvPr>
        </p:nvSpPr>
        <p:spPr>
          <a:xfrm>
            <a:off x="629841" y="987425"/>
            <a:ext cx="2949178" cy="1600200"/>
          </a:xfrm>
        </p:spPr>
        <p:txBody>
          <a:bodyPr anchor="b"/>
          <a:lstStyle>
            <a:lvl1pPr algn="l">
              <a:defRPr sz="2400"/>
            </a:lvl1pPr>
          </a:lstStyle>
          <a:p>
            <a:r>
              <a:rPr lang="en-US" smtClean="0"/>
              <a:t>Click to edit Master title style</a:t>
            </a:r>
            <a:endParaRPr lang="ru-RU" dirty="0"/>
          </a:p>
        </p:txBody>
      </p:sp>
      <p:sp>
        <p:nvSpPr>
          <p:cNvPr id="9" name="Текст 3"/>
          <p:cNvSpPr>
            <a:spLocks noGrp="1"/>
          </p:cNvSpPr>
          <p:nvPr>
            <p:ph type="body" sz="half" idx="2"/>
          </p:nvPr>
        </p:nvSpPr>
        <p:spPr>
          <a:xfrm>
            <a:off x="629841" y="2645923"/>
            <a:ext cx="2949178" cy="3223065"/>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10" name="Номер слайда 5"/>
          <p:cNvSpPr>
            <a:spLocks noGrp="1"/>
          </p:cNvSpPr>
          <p:nvPr>
            <p:ph type="sldNum" sz="quarter" idx="12"/>
          </p:nvPr>
        </p:nvSpPr>
        <p:spPr>
          <a:xfrm>
            <a:off x="628650" y="6356351"/>
            <a:ext cx="2057400" cy="365125"/>
          </a:xfrm>
        </p:spPr>
        <p:txBody>
          <a:bodyPr/>
          <a:lstStyle>
            <a:lvl1pPr>
              <a:defRPr>
                <a:solidFill>
                  <a:srgbClr val="104760"/>
                </a:solidFill>
              </a:defRPr>
            </a:lvl1pPr>
          </a:lstStyle>
          <a:p>
            <a:fld id="{F5ED78F8-35DE-40DD-B0D0-431E9E2BAF0D}" type="slidenum">
              <a:rPr lang="ru-RU" smtClean="0"/>
              <a:pPr/>
              <a:t>‹#›</a:t>
            </a:fld>
            <a:endParaRPr lang="ru-RU" dirty="0"/>
          </a:p>
        </p:txBody>
      </p:sp>
    </p:spTree>
    <p:extLst>
      <p:ext uri="{BB962C8B-B14F-4D97-AF65-F5344CB8AC3E}">
        <p14:creationId xmlns:p14="http://schemas.microsoft.com/office/powerpoint/2010/main" val="3502991508"/>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fld id="{96BF5008-B487-47D9-BCF0-D440B988E0A4}" type="datetime1">
              <a:rPr lang="en-US" smtClean="0"/>
              <a:pPr>
                <a:defRPr/>
              </a:pPr>
              <a:t>11/15/2016</a:t>
            </a:fld>
            <a:endParaRPr lang="en-US"/>
          </a:p>
        </p:txBody>
      </p:sp>
      <p:sp>
        <p:nvSpPr>
          <p:cNvPr id="6"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7" name="Slide Number Placeholder 5"/>
          <p:cNvSpPr>
            <a:spLocks noGrp="1"/>
          </p:cNvSpPr>
          <p:nvPr>
            <p:ph type="sldNum" sz="quarter" idx="12"/>
          </p:nvPr>
        </p:nvSpPr>
        <p:spPr>
          <a:ln/>
        </p:spPr>
        <p:txBody>
          <a:bodyPr/>
          <a:lstStyle>
            <a:lvl1pPr>
              <a:defRPr/>
            </a:lvl1pPr>
          </a:lstStyle>
          <a:p>
            <a:pPr>
              <a:defRPr/>
            </a:pPr>
            <a:fld id="{C210383D-C9F5-4144-B2B1-8D4F951E6108}" type="slidenum">
              <a:rPr lang="en-US"/>
              <a:pPr>
                <a:defRPr/>
              </a:pPr>
              <a:t>‹#›</a:t>
            </a:fld>
            <a:endParaRPr lang="en-US"/>
          </a:p>
        </p:txBody>
      </p:sp>
    </p:spTree>
    <p:extLst>
      <p:ext uri="{BB962C8B-B14F-4D97-AF65-F5344CB8AC3E}">
        <p14:creationId xmlns:p14="http://schemas.microsoft.com/office/powerpoint/2010/main" val="37611562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10" y="452718"/>
            <a:ext cx="7055380" cy="1400530"/>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a:xfrm>
            <a:off x="827700" y="2052925"/>
            <a:ext cx="6711654" cy="4195481"/>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a:xfrm rot="5400000">
            <a:off x="7494989" y="1828771"/>
            <a:ext cx="990599" cy="228659"/>
          </a:xfrm>
          <a:prstGeom prst="rect">
            <a:avLst/>
          </a:prstGeom>
        </p:spPr>
        <p:txBody>
          <a:bodyPr/>
          <a:lstStyle/>
          <a:p>
            <a:fld id="{C2A57249-89C3-40C5-B497-37440F8E60AE}" type="datetimeFigureOut">
              <a:rPr lang="en-US" smtClean="0"/>
              <a:pPr/>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38060713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1423988121"/>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rot="5400000">
            <a:off x="7494989" y="1828771"/>
            <a:ext cx="990599" cy="228659"/>
          </a:xfrm>
          <a:prstGeom prst="rect">
            <a:avLst/>
          </a:prstGeom>
        </p:spPr>
        <p:txBody>
          <a:bodyPr/>
          <a:lstStyle/>
          <a:p>
            <a:fld id="{2B61BBC7-6ED8-4329-9D40-611C108D02B3}" type="datetimeFigureOut">
              <a:rPr lang="en-US" smtClean="0"/>
              <a:t>11/15/2016</a:t>
            </a:fld>
            <a:endParaRPr lang="en-US"/>
          </a:p>
        </p:txBody>
      </p:sp>
      <p:sp>
        <p:nvSpPr>
          <p:cNvPr id="5" name="Footer Placeholder 4"/>
          <p:cNvSpPr>
            <a:spLocks noGrp="1"/>
          </p:cNvSpPr>
          <p:nvPr>
            <p:ph type="ftr" sz="quarter" idx="11"/>
          </p:nvPr>
        </p:nvSpPr>
        <p:spPr>
          <a:xfrm rot="5400000">
            <a:off x="6233335" y="3263371"/>
            <a:ext cx="3859795" cy="228660"/>
          </a:xfrm>
          <a:prstGeom prst="rect">
            <a:avLst/>
          </a:prstGeom>
        </p:spPr>
        <p:txBody>
          <a:bodyPr/>
          <a:lstStyle/>
          <a:p>
            <a:endParaRPr lang="en-US"/>
          </a:p>
        </p:txBody>
      </p:sp>
      <p:sp>
        <p:nvSpPr>
          <p:cNvPr id="6" name="Slide Number Placeholder 5"/>
          <p:cNvSpPr>
            <a:spLocks noGrp="1"/>
          </p:cNvSpPr>
          <p:nvPr>
            <p:ph type="sldNum" sz="quarter" idx="12"/>
          </p:nvPr>
        </p:nvSpPr>
        <p:spPr>
          <a:xfrm>
            <a:off x="7766431" y="295736"/>
            <a:ext cx="628813" cy="767687"/>
          </a:xfrm>
          <a:prstGeom prst="rect">
            <a:avLst/>
          </a:prstGeom>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1643196948"/>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947480" y="1316917"/>
            <a:ext cx="5053520" cy="2387600"/>
          </a:xfrm>
          <a:prstGeom prst="rect">
            <a:avLst/>
          </a:prstGeom>
        </p:spPr>
        <p:txBody>
          <a:bodyPr anchor="b"/>
          <a:lstStyle>
            <a:lvl1pPr algn="l">
              <a:defRPr sz="4500">
                <a:solidFill>
                  <a:srgbClr val="20536B"/>
                </a:solidFill>
              </a:defRPr>
            </a:lvl1pPr>
          </a:lstStyle>
          <a:p>
            <a:r>
              <a:rPr lang="en-US" smtClean="0"/>
              <a:t>Click to edit Master title style</a:t>
            </a:r>
            <a:endParaRPr lang="ru-RU" dirty="0"/>
          </a:p>
        </p:txBody>
      </p:sp>
      <p:sp>
        <p:nvSpPr>
          <p:cNvPr id="3" name="Подзаголовок 2"/>
          <p:cNvSpPr>
            <a:spLocks noGrp="1"/>
          </p:cNvSpPr>
          <p:nvPr>
            <p:ph type="subTitle" idx="1"/>
          </p:nvPr>
        </p:nvSpPr>
        <p:spPr>
          <a:xfrm>
            <a:off x="2947480" y="3796592"/>
            <a:ext cx="5053520" cy="911596"/>
          </a:xfrm>
          <a:prstGeom prst="rect">
            <a:avLst/>
          </a:prstGeom>
        </p:spPr>
        <p:txBody>
          <a:bodyPr/>
          <a:lstStyle>
            <a:lvl1pPr marL="0" indent="0" algn="l">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ru-RU" dirty="0"/>
          </a:p>
        </p:txBody>
      </p:sp>
      <p:sp>
        <p:nvSpPr>
          <p:cNvPr id="18" name="Текст 17"/>
          <p:cNvSpPr>
            <a:spLocks noGrp="1"/>
          </p:cNvSpPr>
          <p:nvPr>
            <p:ph type="body" sz="quarter" idx="10" hasCustomPrompt="1"/>
          </p:nvPr>
        </p:nvSpPr>
        <p:spPr>
          <a:xfrm>
            <a:off x="2947987" y="4800298"/>
            <a:ext cx="5053013" cy="758723"/>
          </a:xfrm>
          <a:prstGeom prst="rect">
            <a:avLst/>
          </a:prstGeom>
        </p:spPr>
        <p:txBody>
          <a:bodyPr/>
          <a:lstStyle>
            <a:lvl1pPr marL="0" indent="0">
              <a:buNone/>
              <a:defRPr sz="1800">
                <a:solidFill>
                  <a:schemeClr val="tx1"/>
                </a:solidFill>
              </a:defRPr>
            </a:lvl1pPr>
          </a:lstStyle>
          <a:p>
            <a:pPr lvl="0"/>
            <a:r>
              <a:rPr lang="en-US" dirty="0" smtClean="0"/>
              <a:t>Author</a:t>
            </a:r>
            <a:endParaRPr lang="ru-RU" dirty="0"/>
          </a:p>
        </p:txBody>
      </p:sp>
    </p:spTree>
    <p:extLst>
      <p:ext uri="{BB962C8B-B14F-4D97-AF65-F5344CB8AC3E}">
        <p14:creationId xmlns:p14="http://schemas.microsoft.com/office/powerpoint/2010/main" val="311327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fld id="{014759BA-418D-4DC3-A781-E50D060B32BF}" type="datetime1">
              <a:rPr lang="en-US" smtClean="0"/>
              <a:pPr>
                <a:defRPr/>
              </a:pPr>
              <a:t>11/15/2016</a:t>
            </a:fld>
            <a:endParaRPr lang="en-US"/>
          </a:p>
        </p:txBody>
      </p:sp>
      <p:sp>
        <p:nvSpPr>
          <p:cNvPr id="6"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7" name="Slide Number Placeholder 5"/>
          <p:cNvSpPr>
            <a:spLocks noGrp="1"/>
          </p:cNvSpPr>
          <p:nvPr>
            <p:ph type="sldNum" sz="quarter" idx="12"/>
          </p:nvPr>
        </p:nvSpPr>
        <p:spPr>
          <a:ln/>
        </p:spPr>
        <p:txBody>
          <a:bodyPr/>
          <a:lstStyle>
            <a:lvl1pPr>
              <a:defRPr/>
            </a:lvl1pPr>
          </a:lstStyle>
          <a:p>
            <a:pPr>
              <a:defRPr/>
            </a:pPr>
            <a:fld id="{CE792240-C75A-493D-9709-A368D03A7A66}" type="slidenum">
              <a:rPr lang="en-US"/>
              <a:pPr>
                <a:defRPr/>
              </a:pPr>
              <a:t>‹#›</a:t>
            </a:fld>
            <a:endParaRPr lang="en-US"/>
          </a:p>
        </p:txBody>
      </p:sp>
    </p:spTree>
    <p:extLst>
      <p:ext uri="{BB962C8B-B14F-4D97-AF65-F5344CB8AC3E}">
        <p14:creationId xmlns:p14="http://schemas.microsoft.com/office/powerpoint/2010/main" val="246422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image" Target="../media/image7.png"/><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10.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1.xml"/><Relationship Id="rId1" Type="http://schemas.openxmlformats.org/officeDocument/2006/relationships/slideLayout" Target="../slideLayouts/slideLayout83.xml"/><Relationship Id="rId4"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image" Target="../media/image3.png"/><Relationship Id="rId5" Type="http://schemas.openxmlformats.org/officeDocument/2006/relationships/slideLayout" Target="../slideLayouts/slideLayout26.xml"/><Relationship Id="rId10" Type="http://schemas.openxmlformats.org/officeDocument/2006/relationships/image" Target="../media/image4.png"/><Relationship Id="rId4" Type="http://schemas.openxmlformats.org/officeDocument/2006/relationships/slideLayout" Target="../slideLayouts/slideLayout2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2.xml"/><Relationship Id="rId7" Type="http://schemas.openxmlformats.org/officeDocument/2006/relationships/theme" Target="../theme/theme4.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6.png"/><Relationship Id="rId5" Type="http://schemas.openxmlformats.org/officeDocument/2006/relationships/slideLayout" Target="../slideLayouts/slideLayout40.xml"/><Relationship Id="rId10" Type="http://schemas.openxmlformats.org/officeDocument/2006/relationships/image" Target="../media/image7.png"/><Relationship Id="rId4" Type="http://schemas.openxmlformats.org/officeDocument/2006/relationships/slideLayout" Target="../slideLayouts/slideLayout3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6.xml"/><Relationship Id="rId7" Type="http://schemas.openxmlformats.org/officeDocument/2006/relationships/theme" Target="../theme/theme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image" Target="../media/image3.png"/><Relationship Id="rId5" Type="http://schemas.openxmlformats.org/officeDocument/2006/relationships/slideLayout" Target="../slideLayouts/slideLayout54.xml"/><Relationship Id="rId10" Type="http://schemas.openxmlformats.org/officeDocument/2006/relationships/image" Target="../media/image4.png"/><Relationship Id="rId4" Type="http://schemas.openxmlformats.org/officeDocument/2006/relationships/slideLayout" Target="../slideLayouts/slideLayout53.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0.xml"/><Relationship Id="rId7" Type="http://schemas.openxmlformats.org/officeDocument/2006/relationships/theme" Target="../theme/theme8.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9" Type="http://schemas.openxmlformats.org/officeDocument/2006/relationships/image" Target="../media/image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6.png"/><Relationship Id="rId5" Type="http://schemas.openxmlformats.org/officeDocument/2006/relationships/slideLayout" Target="../slideLayouts/slideLayout68.xml"/><Relationship Id="rId10" Type="http://schemas.openxmlformats.org/officeDocument/2006/relationships/image" Target="../media/image7.png"/><Relationship Id="rId4" Type="http://schemas.openxmlformats.org/officeDocument/2006/relationships/slideLayout" Target="../slideLayouts/slideLayout67.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32540"/>
            </a:gs>
            <a:gs pos="50000">
              <a:srgbClr val="074F8B"/>
            </a:gs>
            <a:gs pos="100000">
              <a:srgbClr val="032540"/>
            </a:gs>
          </a:gsLst>
          <a:lin ang="18900000" scaled="1"/>
        </a:gradFill>
        <a:effectLst/>
      </p:bgPr>
    </p:bg>
    <p:spTree>
      <p:nvGrpSpPr>
        <p:cNvPr id="1" name=""/>
        <p:cNvGrpSpPr/>
        <p:nvPr/>
      </p:nvGrpSpPr>
      <p:grpSpPr>
        <a:xfrm>
          <a:off x="0" y="0"/>
          <a:ext cx="0" cy="0"/>
          <a:chOff x="0" y="0"/>
          <a:chExt cx="0" cy="0"/>
        </a:xfrm>
      </p:grpSpPr>
      <p:sp>
        <p:nvSpPr>
          <p:cNvPr id="1034" name="Rectangle 10"/>
          <p:cNvSpPr>
            <a:spLocks noChangeArrowheads="1"/>
          </p:cNvSpPr>
          <p:nvPr/>
        </p:nvSpPr>
        <p:spPr bwMode="white">
          <a:xfrm>
            <a:off x="3175" y="6029325"/>
            <a:ext cx="9140825" cy="828675"/>
          </a:xfrm>
          <a:prstGeom prst="rect">
            <a:avLst/>
          </a:prstGeom>
          <a:solidFill>
            <a:srgbClr val="0860A8"/>
          </a:solidFill>
          <a:ln w="9525">
            <a:noFill/>
            <a:miter lim="800000"/>
            <a:headEnd/>
            <a:tailEnd/>
          </a:ln>
          <a:effectLst/>
        </p:spPr>
        <p:txBody>
          <a:bodyPr wrap="none" anchor="ctr"/>
          <a:lstStyle/>
          <a:p>
            <a:pPr algn="ctr" eaLnBrk="0" fontAlgn="base" hangingPunct="0">
              <a:spcBef>
                <a:spcPct val="0"/>
              </a:spcBef>
              <a:spcAft>
                <a:spcPct val="0"/>
              </a:spcAft>
              <a:defRPr/>
            </a:pPr>
            <a:endParaRPr lang="en-US" sz="2400">
              <a:solidFill>
                <a:srgbClr val="FFFFFF"/>
              </a:solidFill>
              <a:latin typeface="Verdana" pitchFamily="34" charset="0"/>
            </a:endParaRPr>
          </a:p>
        </p:txBody>
      </p:sp>
      <p:pic>
        <p:nvPicPr>
          <p:cNvPr id="14339" name="Picture 14" descr="Intel_white"/>
          <p:cNvPicPr>
            <a:picLocks noChangeAspect="1" noChangeArrowheads="1"/>
          </p:cNvPicPr>
          <p:nvPr/>
        </p:nvPicPr>
        <p:blipFill>
          <a:blip r:embed="rId17" cstate="print"/>
          <a:srcRect/>
          <a:stretch>
            <a:fillRect/>
          </a:stretch>
        </p:blipFill>
        <p:spPr bwMode="auto">
          <a:xfrm>
            <a:off x="7889875" y="6169025"/>
            <a:ext cx="811213" cy="541338"/>
          </a:xfrm>
          <a:prstGeom prst="rect">
            <a:avLst/>
          </a:prstGeom>
          <a:noFill/>
          <a:ln w="9525">
            <a:noFill/>
            <a:miter lim="800000"/>
            <a:headEnd/>
            <a:tailEnd/>
          </a:ln>
        </p:spPr>
      </p:pic>
      <p:sp>
        <p:nvSpPr>
          <p:cNvPr id="1048" name="Text Box 24"/>
          <p:cNvSpPr txBox="1">
            <a:spLocks noChangeArrowheads="1"/>
          </p:cNvSpPr>
          <p:nvPr/>
        </p:nvSpPr>
        <p:spPr bwMode="auto">
          <a:xfrm>
            <a:off x="685800" y="6523038"/>
            <a:ext cx="3124200" cy="21431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US" sz="800">
                <a:solidFill>
                  <a:srgbClr val="FFFFFF"/>
                </a:solidFill>
              </a:rPr>
              <a:t>Intel Confidential – Internal Only – for discussion purposes</a:t>
            </a:r>
          </a:p>
        </p:txBody>
      </p:sp>
      <p:sp>
        <p:nvSpPr>
          <p:cNvPr id="14341" name="Rectangle 2"/>
          <p:cNvSpPr>
            <a:spLocks noGrp="1" noChangeArrowheads="1"/>
          </p:cNvSpPr>
          <p:nvPr>
            <p:ph type="title"/>
          </p:nvPr>
        </p:nvSpPr>
        <p:spPr bwMode="auto">
          <a:xfrm>
            <a:off x="449263" y="227013"/>
            <a:ext cx="8237537" cy="6413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4342" name="Rectangle 3"/>
          <p:cNvSpPr>
            <a:spLocks noGrp="1" noChangeArrowheads="1"/>
          </p:cNvSpPr>
          <p:nvPr>
            <p:ph type="body" idx="1"/>
          </p:nvPr>
        </p:nvSpPr>
        <p:spPr bwMode="auto">
          <a:xfrm>
            <a:off x="631825" y="1050925"/>
            <a:ext cx="8237538" cy="457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First level bullet</a:t>
            </a:r>
          </a:p>
          <a:p>
            <a:pPr lvl="1"/>
            <a:r>
              <a:rPr lang="en-US" smtClean="0"/>
              <a:t>Second level bullet</a:t>
            </a:r>
          </a:p>
          <a:p>
            <a:pPr lvl="2"/>
            <a:r>
              <a:rPr lang="en-US" smtClean="0"/>
              <a:t>asdfasdf</a:t>
            </a:r>
          </a:p>
        </p:txBody>
      </p:sp>
      <p:sp>
        <p:nvSpPr>
          <p:cNvPr id="12" name="Date Placeholder 3"/>
          <p:cNvSpPr>
            <a:spLocks noGrp="1"/>
          </p:cNvSpPr>
          <p:nvPr>
            <p:ph type="dt" sz="half" idx="2"/>
          </p:nvPr>
        </p:nvSpPr>
        <p:spPr bwMode="auto">
          <a:xfrm>
            <a:off x="781050" y="6416675"/>
            <a:ext cx="838200" cy="304800"/>
          </a:xfrm>
          <a:prstGeom prst="rect">
            <a:avLst/>
          </a:prstGeom>
          <a:ln>
            <a:miter lim="800000"/>
            <a:headEnd/>
            <a:tailEnd/>
          </a:ln>
        </p:spPr>
        <p:txBody>
          <a:bodyPr vert="horz" wrap="square" lIns="0" tIns="0" rIns="0" bIns="0" numCol="1" anchor="t" anchorCtr="0" compatLnSpc="1">
            <a:prstTxWarp prst="textNoShape">
              <a:avLst/>
            </a:prstTxWarp>
          </a:bodyPr>
          <a:lstStyle>
            <a:lvl1pPr eaLnBrk="0" hangingPunct="0">
              <a:defRPr sz="800" baseline="0">
                <a:solidFill>
                  <a:srgbClr val="FFFFFF"/>
                </a:solidFill>
                <a:latin typeface="Neo Sans Intel" pitchFamily="34" charset="0"/>
              </a:defRPr>
            </a:lvl1pPr>
          </a:lstStyle>
          <a:p>
            <a:pPr fontAlgn="base">
              <a:spcBef>
                <a:spcPct val="0"/>
              </a:spcBef>
              <a:spcAft>
                <a:spcPct val="0"/>
              </a:spcAft>
              <a:defRPr/>
            </a:pPr>
            <a:fld id="{CC9A38F8-18F1-41E8-B150-D04052F48026}" type="datetime1">
              <a:rPr lang="en-US" b="1" smtClean="0"/>
              <a:pPr fontAlgn="base">
                <a:spcBef>
                  <a:spcPct val="0"/>
                </a:spcBef>
                <a:spcAft>
                  <a:spcPct val="0"/>
                </a:spcAft>
                <a:defRPr/>
              </a:pPr>
              <a:t>11/15/2016</a:t>
            </a:fld>
            <a:endParaRPr lang="en-US" b="1"/>
          </a:p>
        </p:txBody>
      </p:sp>
      <p:sp>
        <p:nvSpPr>
          <p:cNvPr id="13" name="Footer Placeholder 4"/>
          <p:cNvSpPr>
            <a:spLocks noGrp="1"/>
          </p:cNvSpPr>
          <p:nvPr>
            <p:ph type="ftr" sz="quarter" idx="3"/>
          </p:nvPr>
        </p:nvSpPr>
        <p:spPr bwMode="auto">
          <a:xfrm>
            <a:off x="1739900" y="6416675"/>
            <a:ext cx="3119438" cy="304800"/>
          </a:xfrm>
          <a:prstGeom prst="rect">
            <a:avLst/>
          </a:prstGeom>
          <a:ln>
            <a:miter lim="800000"/>
            <a:headEnd/>
            <a:tailEnd/>
          </a:ln>
        </p:spPr>
        <p:txBody>
          <a:bodyPr vert="horz" wrap="square" lIns="0" tIns="0" rIns="0" bIns="0" numCol="1" anchor="t" anchorCtr="0" compatLnSpc="1">
            <a:prstTxWarp prst="textNoShape">
              <a:avLst/>
            </a:prstTxWarp>
          </a:bodyPr>
          <a:lstStyle>
            <a:lvl1pPr eaLnBrk="0" hangingPunct="0">
              <a:defRPr sz="800">
                <a:solidFill>
                  <a:srgbClr val="FFFFFF"/>
                </a:solidFill>
                <a:latin typeface="Neo Sans Intel" pitchFamily="34" charset="0"/>
              </a:defRPr>
            </a:lvl1pPr>
          </a:lstStyle>
          <a:p>
            <a:pPr fontAlgn="base">
              <a:spcBef>
                <a:spcPct val="0"/>
              </a:spcBef>
              <a:spcAft>
                <a:spcPct val="0"/>
              </a:spcAft>
              <a:defRPr/>
            </a:pPr>
            <a:r>
              <a:rPr lang="en-US" b="1" smtClean="0"/>
              <a:t>Intel Restricted Secret</a:t>
            </a:r>
            <a:endParaRPr lang="en-US" b="1"/>
          </a:p>
        </p:txBody>
      </p:sp>
      <p:sp>
        <p:nvSpPr>
          <p:cNvPr id="14" name="Slide Number Placeholder 5"/>
          <p:cNvSpPr>
            <a:spLocks noGrp="1"/>
          </p:cNvSpPr>
          <p:nvPr>
            <p:ph type="sldNum" sz="quarter" idx="4"/>
          </p:nvPr>
        </p:nvSpPr>
        <p:spPr bwMode="auto">
          <a:xfrm>
            <a:off x="458788" y="6357938"/>
            <a:ext cx="303212" cy="304800"/>
          </a:xfrm>
          <a:prstGeom prst="rect">
            <a:avLst/>
          </a:prstGeom>
          <a:ln>
            <a:miter lim="800000"/>
            <a:headEnd/>
            <a:tailEnd/>
          </a:ln>
        </p:spPr>
        <p:txBody>
          <a:bodyPr vert="horz" wrap="square" lIns="0" tIns="0" rIns="0" bIns="0" numCol="1" anchor="t" anchorCtr="0" compatLnSpc="1">
            <a:prstTxWarp prst="textNoShape">
              <a:avLst/>
            </a:prstTxWarp>
          </a:bodyPr>
          <a:lstStyle>
            <a:lvl1pPr eaLnBrk="0" hangingPunct="0">
              <a:defRPr sz="800" b="1" baseline="0">
                <a:solidFill>
                  <a:srgbClr val="FFFFFF"/>
                </a:solidFill>
                <a:latin typeface="Verdana" pitchFamily="34" charset="0"/>
                <a:cs typeface="+mn-cs"/>
              </a:defRPr>
            </a:lvl1pPr>
          </a:lstStyle>
          <a:p>
            <a:pPr fontAlgn="base">
              <a:spcBef>
                <a:spcPct val="0"/>
              </a:spcBef>
              <a:spcAft>
                <a:spcPct val="0"/>
              </a:spcAft>
              <a:defRPr/>
            </a:pPr>
            <a:fld id="{59430125-6B7E-4D90-A713-F38BBACE2D8D}"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841453747"/>
      </p:ext>
    </p:extLst>
  </p:cSld>
  <p:clrMap bg1="dk2" tx1="lt1" bg2="dk1"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Lst>
  <p:timing>
    <p:tnLst>
      <p:par>
        <p:cTn id="1" dur="indefinite" restart="never" nodeType="tmRoot"/>
      </p:par>
    </p:tnLst>
  </p:timing>
  <p:hf hdr="0" dt="0"/>
  <p:txStyles>
    <p:title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Neo Sans Intel Medium" pitchFamily="34" charset="0"/>
          <a:cs typeface="Arial" charset="0"/>
        </a:defRPr>
      </a:lvl2pPr>
      <a:lvl3pPr algn="ctr" rtl="0" eaLnBrk="0" fontAlgn="base" hangingPunct="0">
        <a:spcBef>
          <a:spcPct val="0"/>
        </a:spcBef>
        <a:spcAft>
          <a:spcPct val="0"/>
        </a:spcAft>
        <a:defRPr sz="3200" b="1">
          <a:solidFill>
            <a:schemeClr val="tx1"/>
          </a:solidFill>
          <a:latin typeface="Neo Sans Intel Medium" pitchFamily="34" charset="0"/>
          <a:cs typeface="Arial" charset="0"/>
        </a:defRPr>
      </a:lvl3pPr>
      <a:lvl4pPr algn="ctr" rtl="0" eaLnBrk="0" fontAlgn="base" hangingPunct="0">
        <a:spcBef>
          <a:spcPct val="0"/>
        </a:spcBef>
        <a:spcAft>
          <a:spcPct val="0"/>
        </a:spcAft>
        <a:defRPr sz="3200" b="1">
          <a:solidFill>
            <a:schemeClr val="tx1"/>
          </a:solidFill>
          <a:latin typeface="Neo Sans Intel Medium" pitchFamily="34" charset="0"/>
          <a:cs typeface="Arial" charset="0"/>
        </a:defRPr>
      </a:lvl4pPr>
      <a:lvl5pPr algn="ctr" rtl="0" eaLnBrk="0" fontAlgn="base" hangingPunct="0">
        <a:spcBef>
          <a:spcPct val="0"/>
        </a:spcBef>
        <a:spcAft>
          <a:spcPct val="0"/>
        </a:spcAft>
        <a:defRPr sz="3200" b="1">
          <a:solidFill>
            <a:schemeClr val="tx1"/>
          </a:solidFill>
          <a:latin typeface="Neo Sans Intel Medium" pitchFamily="34" charset="0"/>
          <a:cs typeface="Arial" charset="0"/>
        </a:defRPr>
      </a:lvl5pPr>
      <a:lvl6pPr marL="457200" algn="ctr" rtl="0" eaLnBrk="1" fontAlgn="base" hangingPunct="1">
        <a:spcBef>
          <a:spcPct val="0"/>
        </a:spcBef>
        <a:spcAft>
          <a:spcPct val="0"/>
        </a:spcAft>
        <a:defRPr sz="3200" b="1">
          <a:solidFill>
            <a:schemeClr val="tx1"/>
          </a:solidFill>
          <a:latin typeface="Neo Sans Intel Medium" pitchFamily="34" charset="0"/>
          <a:cs typeface="Arial" charset="0"/>
        </a:defRPr>
      </a:lvl6pPr>
      <a:lvl7pPr marL="914400" algn="ctr" rtl="0" eaLnBrk="1" fontAlgn="base" hangingPunct="1">
        <a:spcBef>
          <a:spcPct val="0"/>
        </a:spcBef>
        <a:spcAft>
          <a:spcPct val="0"/>
        </a:spcAft>
        <a:defRPr sz="3200" b="1">
          <a:solidFill>
            <a:schemeClr val="tx1"/>
          </a:solidFill>
          <a:latin typeface="Neo Sans Intel Medium" pitchFamily="34" charset="0"/>
          <a:cs typeface="Arial" charset="0"/>
        </a:defRPr>
      </a:lvl7pPr>
      <a:lvl8pPr marL="1371600" algn="ctr" rtl="0" eaLnBrk="1" fontAlgn="base" hangingPunct="1">
        <a:spcBef>
          <a:spcPct val="0"/>
        </a:spcBef>
        <a:spcAft>
          <a:spcPct val="0"/>
        </a:spcAft>
        <a:defRPr sz="3200" b="1">
          <a:solidFill>
            <a:schemeClr val="tx1"/>
          </a:solidFill>
          <a:latin typeface="Neo Sans Intel Medium" pitchFamily="34" charset="0"/>
          <a:cs typeface="Arial" charset="0"/>
        </a:defRPr>
      </a:lvl8pPr>
      <a:lvl9pPr marL="1828800" algn="ctr" rtl="0" eaLnBrk="1" fontAlgn="base" hangingPunct="1">
        <a:spcBef>
          <a:spcPct val="0"/>
        </a:spcBef>
        <a:spcAft>
          <a:spcPct val="0"/>
        </a:spcAft>
        <a:defRPr sz="3200" b="1">
          <a:solidFill>
            <a:schemeClr val="tx1"/>
          </a:solidFill>
          <a:latin typeface="Neo Sans Intel Medium" pitchFamily="34" charset="0"/>
          <a:cs typeface="Arial" charset="0"/>
        </a:defRPr>
      </a:lvl9pPr>
    </p:titleStyle>
    <p:bodyStyle>
      <a:lvl1pPr marL="287338" indent="-287338" algn="l" rtl="0" eaLnBrk="0" fontAlgn="base" hangingPunct="0">
        <a:spcBef>
          <a:spcPct val="60000"/>
        </a:spcBef>
        <a:spcAft>
          <a:spcPct val="0"/>
        </a:spcAft>
        <a:buFont typeface="Wingdings" pitchFamily="2" charset="2"/>
        <a:buChar char="§"/>
        <a:defRPr sz="2400">
          <a:solidFill>
            <a:schemeClr val="tx1"/>
          </a:solidFill>
          <a:latin typeface="+mn-lt"/>
          <a:ea typeface="+mn-ea"/>
          <a:cs typeface="+mn-cs"/>
        </a:defRPr>
      </a:lvl1pPr>
      <a:lvl2pPr marL="682625" indent="-280988" algn="l" rtl="0" eaLnBrk="0" fontAlgn="base" hangingPunct="0">
        <a:spcBef>
          <a:spcPct val="20000"/>
        </a:spcBef>
        <a:spcAft>
          <a:spcPct val="0"/>
        </a:spcAft>
        <a:buFont typeface="Verdana" pitchFamily="34" charset="0"/>
        <a:buChar char="–"/>
        <a:defRPr sz="2000">
          <a:solidFill>
            <a:srgbClr val="DDDDDD"/>
          </a:solidFill>
          <a:latin typeface="+mn-lt"/>
          <a:cs typeface="+mn-cs"/>
        </a:defRPr>
      </a:lvl2pPr>
      <a:lvl3pPr marL="1101725" indent="-304800" algn="l" rtl="0" eaLnBrk="0" fontAlgn="base" hangingPunct="0">
        <a:spcBef>
          <a:spcPct val="20000"/>
        </a:spcBef>
        <a:spcAft>
          <a:spcPct val="0"/>
        </a:spcAft>
        <a:buFont typeface="Verdana" pitchFamily="34" charset="0"/>
        <a:buChar char="•"/>
        <a:defRPr>
          <a:solidFill>
            <a:srgbClr val="DDDDDD"/>
          </a:solidFill>
          <a:latin typeface="Neo Sans Intel" pitchFamily="34" charset="0"/>
          <a:cs typeface="+mn-cs"/>
        </a:defRPr>
      </a:lvl3pPr>
      <a:lvl4pPr marL="1481138" indent="-265113" algn="l" rtl="0" eaLnBrk="0" fontAlgn="base" hangingPunct="0">
        <a:spcBef>
          <a:spcPct val="20000"/>
        </a:spcBef>
        <a:spcAft>
          <a:spcPct val="0"/>
        </a:spcAft>
        <a:buFont typeface="Verdana" pitchFamily="34" charset="0"/>
        <a:buChar char="–"/>
        <a:defRPr sz="2400">
          <a:solidFill>
            <a:srgbClr val="DDDDDD"/>
          </a:solidFill>
          <a:latin typeface="Arial" charset="0"/>
          <a:cs typeface="+mn-cs"/>
        </a:defRPr>
      </a:lvl4pPr>
      <a:lvl5pPr marL="1892300" indent="-296863" algn="l" rtl="0" eaLnBrk="0" fontAlgn="base" hangingPunct="0">
        <a:spcBef>
          <a:spcPct val="20000"/>
        </a:spcBef>
        <a:spcAft>
          <a:spcPct val="0"/>
        </a:spcAft>
        <a:buChar char="–"/>
        <a:defRPr sz="1600">
          <a:solidFill>
            <a:srgbClr val="DDDDDD"/>
          </a:solidFill>
          <a:latin typeface="Verdana" pitchFamily="34" charset="0"/>
          <a:cs typeface="+mn-cs"/>
        </a:defRPr>
      </a:lvl5pPr>
      <a:lvl6pPr marL="2349500" indent="-296863" algn="l" rtl="0" eaLnBrk="1" fontAlgn="base" hangingPunct="1">
        <a:spcBef>
          <a:spcPct val="20000"/>
        </a:spcBef>
        <a:spcAft>
          <a:spcPct val="0"/>
        </a:spcAft>
        <a:buChar char="–"/>
        <a:defRPr sz="1600">
          <a:solidFill>
            <a:srgbClr val="DDDDDD"/>
          </a:solidFill>
          <a:latin typeface="Verdana" pitchFamily="34" charset="0"/>
          <a:cs typeface="+mn-cs"/>
        </a:defRPr>
      </a:lvl6pPr>
      <a:lvl7pPr marL="2806700" indent="-296863" algn="l" rtl="0" eaLnBrk="1" fontAlgn="base" hangingPunct="1">
        <a:spcBef>
          <a:spcPct val="20000"/>
        </a:spcBef>
        <a:spcAft>
          <a:spcPct val="0"/>
        </a:spcAft>
        <a:buChar char="–"/>
        <a:defRPr sz="1600">
          <a:solidFill>
            <a:srgbClr val="DDDDDD"/>
          </a:solidFill>
          <a:latin typeface="Verdana" pitchFamily="34" charset="0"/>
          <a:cs typeface="+mn-cs"/>
        </a:defRPr>
      </a:lvl7pPr>
      <a:lvl8pPr marL="3263900" indent="-296863" algn="l" rtl="0" eaLnBrk="1" fontAlgn="base" hangingPunct="1">
        <a:spcBef>
          <a:spcPct val="20000"/>
        </a:spcBef>
        <a:spcAft>
          <a:spcPct val="0"/>
        </a:spcAft>
        <a:buChar char="–"/>
        <a:defRPr sz="1600">
          <a:solidFill>
            <a:srgbClr val="DDDDDD"/>
          </a:solidFill>
          <a:latin typeface="Verdana" pitchFamily="34" charset="0"/>
          <a:cs typeface="+mn-cs"/>
        </a:defRPr>
      </a:lvl8pPr>
      <a:lvl9pPr marL="3721100" indent="-296863" algn="l" rtl="0" eaLnBrk="1" fontAlgn="base" hangingPunct="1">
        <a:spcBef>
          <a:spcPct val="20000"/>
        </a:spcBef>
        <a:spcAft>
          <a:spcPct val="0"/>
        </a:spcAft>
        <a:buChar char="–"/>
        <a:defRPr sz="1600">
          <a:solidFill>
            <a:srgbClr val="DDDDDD"/>
          </a:solidFill>
          <a:latin typeface="Verdana" pitchFamily="34"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0"/>
            <a:ext cx="2144787" cy="2980256"/>
          </a:xfrm>
          <a:prstGeom prst="rect">
            <a:avLst/>
          </a:prstGeom>
        </p:spPr>
      </p:pic>
      <p:pic>
        <p:nvPicPr>
          <p:cNvPr id="14" name="Рисунок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70218" y="4182895"/>
            <a:ext cx="1773782" cy="2675105"/>
          </a:xfrm>
          <a:prstGeom prst="rect">
            <a:avLst/>
          </a:prstGeom>
        </p:spPr>
      </p:pic>
      <p:sp>
        <p:nvSpPr>
          <p:cNvPr id="2"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628650" y="1825625"/>
            <a:ext cx="7886700" cy="4351338"/>
          </a:xfrm>
          <a:prstGeom prst="rect">
            <a:avLst/>
          </a:prstGeom>
          <a:noFill/>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6" name="Номер слайда 5"/>
          <p:cNvSpPr>
            <a:spLocks noGrp="1"/>
          </p:cNvSpPr>
          <p:nvPr>
            <p:ph type="sldNum" sz="quarter" idx="4"/>
          </p:nvPr>
        </p:nvSpPr>
        <p:spPr>
          <a:xfrm>
            <a:off x="628650" y="6356351"/>
            <a:ext cx="2057400" cy="365125"/>
          </a:xfrm>
          <a:prstGeom prst="rect">
            <a:avLst/>
          </a:prstGeom>
        </p:spPr>
        <p:txBody>
          <a:bodyPr vert="horz" lIns="0" tIns="45720" rIns="91440" bIns="45720" rtlCol="0" anchor="ctr"/>
          <a:lstStyle>
            <a:lvl1pPr algn="l">
              <a:defRPr sz="900">
                <a:solidFill>
                  <a:srgbClr val="20536B"/>
                </a:solidFill>
              </a:defRPr>
            </a:lvl1pPr>
          </a:lstStyle>
          <a:p>
            <a:pPr fontAlgn="base">
              <a:spcBef>
                <a:spcPct val="0"/>
              </a:spcBef>
              <a:spcAft>
                <a:spcPct val="0"/>
              </a:spcAft>
              <a:defRPr/>
            </a:pPr>
            <a:fld id="{59430125-6B7E-4D90-A713-F38BBACE2D8D}"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2358328600"/>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Lst>
  <p:hf hdr="0" dt="0"/>
  <p:txStyles>
    <p:titleStyle>
      <a:lvl1pPr algn="r" defTabSz="685800" rtl="0" eaLnBrk="1" latinLnBrk="0" hangingPunct="1">
        <a:lnSpc>
          <a:spcPct val="90000"/>
        </a:lnSpc>
        <a:spcBef>
          <a:spcPct val="0"/>
        </a:spcBef>
        <a:buNone/>
        <a:defRPr sz="3300" kern="1200">
          <a:solidFill>
            <a:srgbClr val="1F6383"/>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69653"/>
            <a:ext cx="3217422" cy="5593130"/>
          </a:xfrm>
          <a:prstGeom prst="rect">
            <a:avLst/>
          </a:prstGeom>
        </p:spPr>
      </p:pic>
      <p:pic>
        <p:nvPicPr>
          <p:cNvPr id="7" name="Рисунок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0218" y="4182895"/>
            <a:ext cx="1773782" cy="2675105"/>
          </a:xfrm>
          <a:prstGeom prst="rect">
            <a:avLst/>
          </a:prstGeom>
        </p:spPr>
      </p:pic>
    </p:spTree>
    <p:extLst>
      <p:ext uri="{BB962C8B-B14F-4D97-AF65-F5344CB8AC3E}">
        <p14:creationId xmlns:p14="http://schemas.microsoft.com/office/powerpoint/2010/main" val="1282778877"/>
      </p:ext>
    </p:extLst>
  </p:cSld>
  <p:clrMap bg1="lt1" tx1="dk1" bg2="lt2" tx2="dk2" accent1="accent1" accent2="accent2" accent3="accent3" accent4="accent4" accent5="accent5" accent6="accent6" hlink="hlink" folHlink="folHlink"/>
  <p:sldLayoutIdLst>
    <p:sldLayoutId id="2147484172"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369653"/>
            <a:ext cx="3217422" cy="5593130"/>
          </a:xfrm>
          <a:prstGeom prst="rect">
            <a:avLst/>
          </a:prstGeom>
        </p:spPr>
      </p:pic>
      <p:pic>
        <p:nvPicPr>
          <p:cNvPr id="7" name="Рисунок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0217" y="4182895"/>
            <a:ext cx="1773783" cy="2675105"/>
          </a:xfrm>
          <a:prstGeom prst="rect">
            <a:avLst/>
          </a:prstGeom>
        </p:spPr>
      </p:pic>
    </p:spTree>
    <p:extLst>
      <p:ext uri="{BB962C8B-B14F-4D97-AF65-F5344CB8AC3E}">
        <p14:creationId xmlns:p14="http://schemas.microsoft.com/office/powerpoint/2010/main" val="2422279002"/>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2144787" cy="2980256"/>
          </a:xfrm>
          <a:prstGeom prst="rect">
            <a:avLst/>
          </a:prstGeom>
        </p:spPr>
      </p:pic>
      <p:pic>
        <p:nvPicPr>
          <p:cNvPr id="14" name="Рисунок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70217" y="4182895"/>
            <a:ext cx="1773783" cy="2675105"/>
          </a:xfrm>
          <a:prstGeom prst="rect">
            <a:avLst/>
          </a:prstGeom>
        </p:spPr>
      </p:pic>
      <p:sp>
        <p:nvSpPr>
          <p:cNvPr id="2"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628650" y="1825625"/>
            <a:ext cx="7886700" cy="4351338"/>
          </a:xfrm>
          <a:prstGeom prst="rect">
            <a:avLst/>
          </a:prstGeom>
          <a:noFill/>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6" name="Номер слайда 5"/>
          <p:cNvSpPr>
            <a:spLocks noGrp="1"/>
          </p:cNvSpPr>
          <p:nvPr>
            <p:ph type="sldNum" sz="quarter" idx="4"/>
          </p:nvPr>
        </p:nvSpPr>
        <p:spPr>
          <a:xfrm>
            <a:off x="628650" y="6356351"/>
            <a:ext cx="2057400" cy="365125"/>
          </a:xfrm>
          <a:prstGeom prst="rect">
            <a:avLst/>
          </a:prstGeom>
        </p:spPr>
        <p:txBody>
          <a:bodyPr vert="horz" lIns="0" tIns="45720" rIns="91440" bIns="45720" rtlCol="0" anchor="ctr"/>
          <a:lstStyle>
            <a:lvl1pPr algn="l">
              <a:defRPr sz="900">
                <a:solidFill>
                  <a:srgbClr val="82C0D0"/>
                </a:solidFill>
              </a:defRPr>
            </a:lvl1pPr>
          </a:lstStyle>
          <a:p>
            <a:fld id="{8C6D6D85-B7AC-499E-9492-303F1C211561}" type="slidenum">
              <a:rPr lang="ru-RU" smtClean="0"/>
              <a:pPr/>
              <a:t>‹#›</a:t>
            </a:fld>
            <a:endParaRPr lang="ru-RU" dirty="0"/>
          </a:p>
        </p:txBody>
      </p:sp>
    </p:spTree>
    <p:extLst>
      <p:ext uri="{BB962C8B-B14F-4D97-AF65-F5344CB8AC3E}">
        <p14:creationId xmlns:p14="http://schemas.microsoft.com/office/powerpoint/2010/main" val="1719706424"/>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Lst>
  <p:txStyles>
    <p:titleStyle>
      <a:lvl1pPr algn="r" defTabSz="685800" rtl="0" eaLnBrk="1" latinLnBrk="0" hangingPunct="1">
        <a:lnSpc>
          <a:spcPct val="90000"/>
        </a:lnSpc>
        <a:spcBef>
          <a:spcPct val="0"/>
        </a:spcBef>
        <a:buNone/>
        <a:defRPr sz="3300" kern="1200">
          <a:solidFill>
            <a:srgbClr val="87C7D8"/>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369653"/>
            <a:ext cx="3217422" cy="5593130"/>
          </a:xfrm>
          <a:prstGeom prst="rect">
            <a:avLst/>
          </a:prstGeom>
        </p:spPr>
      </p:pic>
      <p:pic>
        <p:nvPicPr>
          <p:cNvPr id="7" name="Рисунок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0218" y="4182895"/>
            <a:ext cx="1773782" cy="2675105"/>
          </a:xfrm>
          <a:prstGeom prst="rect">
            <a:avLst/>
          </a:prstGeom>
        </p:spPr>
      </p:pic>
    </p:spTree>
    <p:extLst>
      <p:ext uri="{BB962C8B-B14F-4D97-AF65-F5344CB8AC3E}">
        <p14:creationId xmlns:p14="http://schemas.microsoft.com/office/powerpoint/2010/main" val="2269304497"/>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 y="0"/>
            <a:ext cx="2144787" cy="2980256"/>
          </a:xfrm>
          <a:prstGeom prst="rect">
            <a:avLst/>
          </a:prstGeom>
        </p:spPr>
      </p:pic>
      <p:pic>
        <p:nvPicPr>
          <p:cNvPr id="14" name="Рисунок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70218" y="4182895"/>
            <a:ext cx="1773782" cy="2675105"/>
          </a:xfrm>
          <a:prstGeom prst="rect">
            <a:avLst/>
          </a:prstGeom>
        </p:spPr>
      </p:pic>
      <p:sp>
        <p:nvSpPr>
          <p:cNvPr id="2"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628650" y="1825625"/>
            <a:ext cx="7886700" cy="4351338"/>
          </a:xfrm>
          <a:prstGeom prst="rect">
            <a:avLst/>
          </a:prstGeom>
          <a:noFill/>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6" name="Номер слайда 5"/>
          <p:cNvSpPr>
            <a:spLocks noGrp="1"/>
          </p:cNvSpPr>
          <p:nvPr>
            <p:ph type="sldNum" sz="quarter" idx="4"/>
          </p:nvPr>
        </p:nvSpPr>
        <p:spPr>
          <a:xfrm>
            <a:off x="628650" y="6356351"/>
            <a:ext cx="2057400" cy="365125"/>
          </a:xfrm>
          <a:prstGeom prst="rect">
            <a:avLst/>
          </a:prstGeom>
        </p:spPr>
        <p:txBody>
          <a:bodyPr vert="horz" lIns="0" tIns="45720" rIns="91440" bIns="45720" rtlCol="0" anchor="ctr"/>
          <a:lstStyle>
            <a:lvl1pPr algn="l">
              <a:defRPr sz="900">
                <a:solidFill>
                  <a:srgbClr val="20536B"/>
                </a:solidFill>
              </a:defRPr>
            </a:lvl1pPr>
          </a:lstStyle>
          <a:p>
            <a:fld id="{8C6D6D85-B7AC-499E-9492-303F1C211561}" type="slidenum">
              <a:rPr lang="ru-RU" smtClean="0"/>
              <a:pPr/>
              <a:t>‹#›</a:t>
            </a:fld>
            <a:endParaRPr lang="ru-RU" dirty="0"/>
          </a:p>
        </p:txBody>
      </p:sp>
    </p:spTree>
    <p:extLst>
      <p:ext uri="{BB962C8B-B14F-4D97-AF65-F5344CB8AC3E}">
        <p14:creationId xmlns:p14="http://schemas.microsoft.com/office/powerpoint/2010/main" val="3784485105"/>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Lst>
  <p:txStyles>
    <p:titleStyle>
      <a:lvl1pPr algn="r" defTabSz="685800" rtl="0" eaLnBrk="1" latinLnBrk="0" hangingPunct="1">
        <a:lnSpc>
          <a:spcPct val="90000"/>
        </a:lnSpc>
        <a:spcBef>
          <a:spcPct val="0"/>
        </a:spcBef>
        <a:buNone/>
        <a:defRPr sz="3300" kern="1200">
          <a:solidFill>
            <a:srgbClr val="1F6383"/>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369653"/>
            <a:ext cx="3217422" cy="5593130"/>
          </a:xfrm>
          <a:prstGeom prst="rect">
            <a:avLst/>
          </a:prstGeom>
        </p:spPr>
      </p:pic>
      <p:pic>
        <p:nvPicPr>
          <p:cNvPr id="7" name="Рисунок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0217" y="4182895"/>
            <a:ext cx="1773783" cy="2675105"/>
          </a:xfrm>
          <a:prstGeom prst="rect">
            <a:avLst/>
          </a:prstGeom>
        </p:spPr>
      </p:pic>
    </p:spTree>
    <p:extLst>
      <p:ext uri="{BB962C8B-B14F-4D97-AF65-F5344CB8AC3E}">
        <p14:creationId xmlns:p14="http://schemas.microsoft.com/office/powerpoint/2010/main" val="343058638"/>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2144787" cy="2980256"/>
          </a:xfrm>
          <a:prstGeom prst="rect">
            <a:avLst/>
          </a:prstGeom>
        </p:spPr>
      </p:pic>
      <p:pic>
        <p:nvPicPr>
          <p:cNvPr id="14" name="Рисунок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70217" y="4182895"/>
            <a:ext cx="1773783" cy="2675105"/>
          </a:xfrm>
          <a:prstGeom prst="rect">
            <a:avLst/>
          </a:prstGeom>
        </p:spPr>
      </p:pic>
      <p:sp>
        <p:nvSpPr>
          <p:cNvPr id="2"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628650" y="1825625"/>
            <a:ext cx="7886700" cy="4351338"/>
          </a:xfrm>
          <a:prstGeom prst="rect">
            <a:avLst/>
          </a:prstGeom>
          <a:noFill/>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6" name="Номер слайда 5"/>
          <p:cNvSpPr>
            <a:spLocks noGrp="1"/>
          </p:cNvSpPr>
          <p:nvPr>
            <p:ph type="sldNum" sz="quarter" idx="4"/>
          </p:nvPr>
        </p:nvSpPr>
        <p:spPr>
          <a:xfrm>
            <a:off x="628650" y="6356351"/>
            <a:ext cx="2057400" cy="365125"/>
          </a:xfrm>
          <a:prstGeom prst="rect">
            <a:avLst/>
          </a:prstGeom>
        </p:spPr>
        <p:txBody>
          <a:bodyPr vert="horz" lIns="0" tIns="45720" rIns="91440" bIns="45720" rtlCol="0" anchor="ctr"/>
          <a:lstStyle>
            <a:lvl1pPr algn="l">
              <a:defRPr sz="900">
                <a:solidFill>
                  <a:srgbClr val="82C0D0"/>
                </a:solidFill>
              </a:defRPr>
            </a:lvl1pPr>
          </a:lstStyle>
          <a:p>
            <a:fld id="{8C6D6D85-B7AC-499E-9492-303F1C211561}" type="slidenum">
              <a:rPr lang="ru-RU" smtClean="0"/>
              <a:pPr/>
              <a:t>‹#›</a:t>
            </a:fld>
            <a:endParaRPr lang="ru-RU" dirty="0"/>
          </a:p>
        </p:txBody>
      </p:sp>
    </p:spTree>
    <p:extLst>
      <p:ext uri="{BB962C8B-B14F-4D97-AF65-F5344CB8AC3E}">
        <p14:creationId xmlns:p14="http://schemas.microsoft.com/office/powerpoint/2010/main" val="607812303"/>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xStyles>
    <p:titleStyle>
      <a:lvl1pPr algn="r" defTabSz="685800" rtl="0" eaLnBrk="1" latinLnBrk="0" hangingPunct="1">
        <a:lnSpc>
          <a:spcPct val="90000"/>
        </a:lnSpc>
        <a:spcBef>
          <a:spcPct val="0"/>
        </a:spcBef>
        <a:buNone/>
        <a:defRPr sz="3300" kern="1200">
          <a:solidFill>
            <a:srgbClr val="87C7D8"/>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369653"/>
            <a:ext cx="3217422" cy="5593130"/>
          </a:xfrm>
          <a:prstGeom prst="rect">
            <a:avLst/>
          </a:prstGeom>
        </p:spPr>
      </p:pic>
      <p:pic>
        <p:nvPicPr>
          <p:cNvPr id="7" name="Рисунок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70218" y="4182895"/>
            <a:ext cx="1773782" cy="2675105"/>
          </a:xfrm>
          <a:prstGeom prst="rect">
            <a:avLst/>
          </a:prstGeom>
        </p:spPr>
      </p:pic>
    </p:spTree>
    <p:extLst>
      <p:ext uri="{BB962C8B-B14F-4D97-AF65-F5344CB8AC3E}">
        <p14:creationId xmlns:p14="http://schemas.microsoft.com/office/powerpoint/2010/main" val="2457973939"/>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Рисунок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 y="0"/>
            <a:ext cx="2144787" cy="2980256"/>
          </a:xfrm>
          <a:prstGeom prst="rect">
            <a:avLst/>
          </a:prstGeom>
        </p:spPr>
      </p:pic>
      <p:pic>
        <p:nvPicPr>
          <p:cNvPr id="14" name="Рисунок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70218" y="4182895"/>
            <a:ext cx="1773782" cy="2675105"/>
          </a:xfrm>
          <a:prstGeom prst="rect">
            <a:avLst/>
          </a:prstGeom>
        </p:spPr>
      </p:pic>
      <p:sp>
        <p:nvSpPr>
          <p:cNvPr id="2" name="Заголовок 1"/>
          <p:cNvSpPr>
            <a:spLocks noGrp="1"/>
          </p:cNvSpPr>
          <p:nvPr>
            <p:ph type="title"/>
          </p:nvPr>
        </p:nvSpPr>
        <p:spPr>
          <a:xfrm>
            <a:off x="628650" y="583660"/>
            <a:ext cx="7886700" cy="1107028"/>
          </a:xfrm>
          <a:prstGeom prst="rect">
            <a:avLst/>
          </a:prstGeom>
        </p:spPr>
        <p:txBody>
          <a:bodyPr vert="horz" lIns="91440" tIns="0" rIns="91440" bIns="45720" rtlCol="0" anchor="t" anchorCtr="0">
            <a:normAutofit/>
          </a:bodyPr>
          <a:lstStyle/>
          <a:p>
            <a:r>
              <a:rPr lang="ru-RU" dirty="0" smtClean="0"/>
              <a:t>Образец заголовка</a:t>
            </a:r>
            <a:endParaRPr lang="ru-RU" dirty="0"/>
          </a:p>
        </p:txBody>
      </p:sp>
      <p:sp>
        <p:nvSpPr>
          <p:cNvPr id="3" name="Текст 2"/>
          <p:cNvSpPr>
            <a:spLocks noGrp="1"/>
          </p:cNvSpPr>
          <p:nvPr>
            <p:ph type="body" idx="1"/>
          </p:nvPr>
        </p:nvSpPr>
        <p:spPr>
          <a:xfrm>
            <a:off x="628650" y="1825625"/>
            <a:ext cx="7886700" cy="4351338"/>
          </a:xfrm>
          <a:prstGeom prst="rect">
            <a:avLst/>
          </a:prstGeom>
          <a:noFill/>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6" name="Номер слайда 5"/>
          <p:cNvSpPr>
            <a:spLocks noGrp="1"/>
          </p:cNvSpPr>
          <p:nvPr>
            <p:ph type="sldNum" sz="quarter" idx="4"/>
          </p:nvPr>
        </p:nvSpPr>
        <p:spPr>
          <a:xfrm>
            <a:off x="628650" y="6356351"/>
            <a:ext cx="2057400" cy="365125"/>
          </a:xfrm>
          <a:prstGeom prst="rect">
            <a:avLst/>
          </a:prstGeom>
        </p:spPr>
        <p:txBody>
          <a:bodyPr vert="horz" lIns="0" tIns="45720" rIns="91440" bIns="45720" rtlCol="0" anchor="ctr"/>
          <a:lstStyle>
            <a:lvl1pPr algn="l">
              <a:defRPr sz="900">
                <a:solidFill>
                  <a:srgbClr val="20536B"/>
                </a:solidFill>
              </a:defRPr>
            </a:lvl1pPr>
          </a:lstStyle>
          <a:p>
            <a:fld id="{8C6D6D85-B7AC-499E-9492-303F1C211561}" type="slidenum">
              <a:rPr lang="ru-RU" smtClean="0"/>
              <a:pPr/>
              <a:t>‹#›</a:t>
            </a:fld>
            <a:endParaRPr lang="ru-RU" dirty="0"/>
          </a:p>
        </p:txBody>
      </p:sp>
    </p:spTree>
    <p:extLst>
      <p:ext uri="{BB962C8B-B14F-4D97-AF65-F5344CB8AC3E}">
        <p14:creationId xmlns:p14="http://schemas.microsoft.com/office/powerpoint/2010/main" val="2063081274"/>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Lst>
  <p:txStyles>
    <p:titleStyle>
      <a:lvl1pPr algn="r" defTabSz="685800" rtl="0" eaLnBrk="1" latinLnBrk="0" hangingPunct="1">
        <a:lnSpc>
          <a:spcPct val="90000"/>
        </a:lnSpc>
        <a:spcBef>
          <a:spcPct val="0"/>
        </a:spcBef>
        <a:buNone/>
        <a:defRPr sz="3300" kern="1200">
          <a:solidFill>
            <a:srgbClr val="1F6383"/>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7.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0.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0.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7.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7.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7.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7.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7.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7.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7.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7.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7.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7.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15616" y="11221"/>
            <a:ext cx="7772400" cy="18448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accent5">
                    <a:lumMod val="75000"/>
                  </a:schemeClr>
                </a:solidFill>
              </a:rPr>
              <a:t>DPTrace: Dual Purpose Trace for Exploitability Analysis of Program Crashes</a:t>
            </a:r>
          </a:p>
        </p:txBody>
      </p:sp>
      <p:sp>
        <p:nvSpPr>
          <p:cNvPr id="5" name="Subtitle 2"/>
          <p:cNvSpPr txBox="1">
            <a:spLocks/>
          </p:cNvSpPr>
          <p:nvPr/>
        </p:nvSpPr>
        <p:spPr>
          <a:xfrm>
            <a:off x="1475656" y="2708920"/>
            <a:ext cx="6400800" cy="1752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2000" dirty="0" smtClean="0">
              <a:solidFill>
                <a:schemeClr val="bg1"/>
              </a:solidFill>
            </a:endParaRPr>
          </a:p>
          <a:p>
            <a:endParaRPr lang="en-US" sz="2000" dirty="0" smtClean="0">
              <a:solidFill>
                <a:schemeClr val="bg1"/>
              </a:solidFill>
            </a:endParaRPr>
          </a:p>
          <a:p>
            <a:r>
              <a:rPr lang="en-US" sz="2000" dirty="0" smtClean="0">
                <a:solidFill>
                  <a:schemeClr val="tx1"/>
                </a:solidFill>
              </a:rPr>
              <a:t>Rohit Mothe (@rohitwas)</a:t>
            </a:r>
          </a:p>
          <a:p>
            <a:r>
              <a:rPr lang="en-US" sz="2000" dirty="0" smtClean="0">
                <a:solidFill>
                  <a:schemeClr val="tx1"/>
                </a:solidFill>
              </a:rPr>
              <a:t>Senior Security Researcher</a:t>
            </a:r>
          </a:p>
          <a:p>
            <a:r>
              <a:rPr lang="en-US" sz="2000" dirty="0" err="1" smtClean="0">
                <a:solidFill>
                  <a:schemeClr val="tx1"/>
                </a:solidFill>
              </a:rPr>
              <a:t>rohit.mothe</a:t>
            </a:r>
            <a:r>
              <a:rPr lang="en-US" sz="2000" dirty="0" smtClean="0">
                <a:solidFill>
                  <a:schemeClr val="tx1"/>
                </a:solidFill>
              </a:rPr>
              <a:t> *noSPAM* intel.com</a:t>
            </a:r>
          </a:p>
          <a:p>
            <a:endParaRPr lang="en-US" sz="2000" dirty="0" smtClean="0">
              <a:solidFill>
                <a:schemeClr val="tx1"/>
              </a:solidFill>
            </a:endParaRPr>
          </a:p>
          <a:p>
            <a:r>
              <a:rPr lang="en-US" sz="2000" dirty="0" smtClean="0">
                <a:solidFill>
                  <a:schemeClr val="tx1"/>
                </a:solidFill>
              </a:rPr>
              <a:t>Rodrigo Rubira Branco (@BSDaemon)</a:t>
            </a:r>
          </a:p>
          <a:p>
            <a:r>
              <a:rPr lang="en-US" sz="2000" dirty="0" smtClean="0">
                <a:solidFill>
                  <a:schemeClr val="tx1"/>
                </a:solidFill>
              </a:rPr>
              <a:t>Principal Security Researcher</a:t>
            </a:r>
          </a:p>
          <a:p>
            <a:r>
              <a:rPr lang="en-US" sz="2000" dirty="0" smtClean="0">
                <a:solidFill>
                  <a:schemeClr val="tx1"/>
                </a:solidFill>
              </a:rPr>
              <a:t>rodrigo.branco *noSPAM</a:t>
            </a:r>
            <a:r>
              <a:rPr lang="en-US" sz="2000" dirty="0">
                <a:solidFill>
                  <a:schemeClr val="tx1"/>
                </a:solidFill>
              </a:rPr>
              <a:t>* intel.com</a:t>
            </a:r>
          </a:p>
          <a:p>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1937464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560" y="188640"/>
            <a:ext cx="8229600" cy="960026"/>
          </a:xfrm>
        </p:spPr>
        <p:txBody>
          <a:bodyPr>
            <a:normAutofit/>
          </a:bodyPr>
          <a:lstStyle/>
          <a:p>
            <a:pPr algn="ctr"/>
            <a:r>
              <a:rPr lang="pt-BR" sz="3600" dirty="0" smtClean="0"/>
              <a:t>Existing Solutions - What we aren’t</a:t>
            </a:r>
            <a:endParaRPr lang="en-US" sz="3600" dirty="0"/>
          </a:p>
        </p:txBody>
      </p:sp>
      <p:sp>
        <p:nvSpPr>
          <p:cNvPr id="3" name="Content Placeholder 2"/>
          <p:cNvSpPr>
            <a:spLocks noGrp="1"/>
          </p:cNvSpPr>
          <p:nvPr>
            <p:ph idx="1"/>
          </p:nvPr>
        </p:nvSpPr>
        <p:spPr>
          <a:xfrm>
            <a:off x="323528" y="2204864"/>
            <a:ext cx="8991600" cy="5808726"/>
          </a:xfrm>
        </p:spPr>
        <p:txBody>
          <a:bodyPr>
            <a:normAutofit/>
          </a:bodyPr>
          <a:lstStyle/>
          <a:p>
            <a:r>
              <a:rPr lang="pt-BR" sz="1600" dirty="0" smtClean="0"/>
              <a:t>!exploitable</a:t>
            </a:r>
          </a:p>
          <a:p>
            <a:pPr lvl="1"/>
            <a:r>
              <a:rPr lang="pt-BR" sz="1600" dirty="0" smtClean="0"/>
              <a:t>Tries to classify unique issues (crashes appearing through different code paths, machines involved in testing, and in multiple test cases</a:t>
            </a:r>
            <a:r>
              <a:rPr lang="pt-BR" sz="1600" dirty="0"/>
              <a:t>). Group the crashes for </a:t>
            </a:r>
            <a:r>
              <a:rPr lang="pt-BR" sz="1600" dirty="0" smtClean="0"/>
              <a:t>analysis</a:t>
            </a:r>
          </a:p>
          <a:p>
            <a:pPr lvl="1"/>
            <a:r>
              <a:rPr lang="pt-BR" sz="1600" dirty="0" smtClean="0"/>
              <a:t>Quickly prioritizes issues (since crashes appear in thousands, while analysis capabilities are VERY limited)</a:t>
            </a:r>
          </a:p>
          <a:p>
            <a:pPr lvl="1"/>
            <a:r>
              <a:rPr lang="pt-BR" sz="1600" dirty="0" smtClean="0"/>
              <a:t>Classic, timeless! </a:t>
            </a:r>
          </a:p>
          <a:p>
            <a:pPr marL="457207" lvl="1" indent="0">
              <a:buNone/>
            </a:pPr>
            <a:endParaRPr lang="pt-BR" sz="1600" dirty="0" smtClean="0"/>
          </a:p>
          <a:p>
            <a:r>
              <a:rPr lang="pt-BR" sz="1600" dirty="0" smtClean="0"/>
              <a:t>Spider Pig</a:t>
            </a:r>
          </a:p>
          <a:p>
            <a:pPr lvl="1"/>
            <a:r>
              <a:rPr lang="pt-BR" sz="1600" dirty="0" smtClean="0"/>
              <a:t>Created by Piotr Bania</a:t>
            </a:r>
          </a:p>
          <a:p>
            <a:pPr lvl="1"/>
            <a:r>
              <a:rPr lang="pt-BR" sz="1600" dirty="0" smtClean="0"/>
              <a:t>Not available for testing, but from the paper:  It is much more advanced them the provided tool (but well, it is not available?)</a:t>
            </a:r>
          </a:p>
          <a:p>
            <a:pPr lvl="2"/>
            <a:r>
              <a:rPr lang="pt-BR" sz="1600" dirty="0" smtClean="0"/>
              <a:t>Virtual Code Integration (or Dynamic Binary Rewriting)</a:t>
            </a:r>
          </a:p>
          <a:p>
            <a:pPr lvl="2"/>
            <a:r>
              <a:rPr lang="pt-BR" sz="1600" dirty="0" smtClean="0"/>
              <a:t>Disputable Objects:  Partially controlled data is analyzed using the parent data</a:t>
            </a:r>
          </a:p>
          <a:p>
            <a:pPr marL="914416" lvl="2" indent="0">
              <a:buNone/>
            </a:pPr>
            <a:endParaRPr lang="pt-BR" sz="1600" dirty="0"/>
          </a:p>
          <a:p>
            <a:r>
              <a:rPr lang="pt-BR" sz="1600" dirty="0" smtClean="0"/>
              <a:t>Taint Bochs</a:t>
            </a:r>
          </a:p>
          <a:p>
            <a:pPr lvl="1"/>
            <a:r>
              <a:rPr lang="pt-BR" sz="1600" dirty="0" smtClean="0"/>
              <a:t>Used for tracking sensitive data lifecycle in memory</a:t>
            </a:r>
            <a:endParaRPr lang="pt-BR" sz="1600" dirty="0"/>
          </a:p>
        </p:txBody>
      </p:sp>
    </p:spTree>
    <p:extLst>
      <p:ext uri="{BB962C8B-B14F-4D97-AF65-F5344CB8AC3E}">
        <p14:creationId xmlns:p14="http://schemas.microsoft.com/office/powerpoint/2010/main" val="1885987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90872" y="188640"/>
            <a:ext cx="8229600" cy="1143000"/>
          </a:xfrm>
        </p:spPr>
        <p:txBody>
          <a:bodyPr>
            <a:normAutofit/>
          </a:bodyPr>
          <a:lstStyle/>
          <a:p>
            <a:r>
              <a:rPr lang="pt-BR" sz="3600" dirty="0"/>
              <a:t>Existing Solutions - What we </a:t>
            </a:r>
            <a:r>
              <a:rPr lang="pt-BR" sz="3600" dirty="0" smtClean="0"/>
              <a:t>aren’t</a:t>
            </a:r>
            <a:endParaRPr lang="en-US" sz="3600" dirty="0"/>
          </a:p>
        </p:txBody>
      </p:sp>
      <p:sp>
        <p:nvSpPr>
          <p:cNvPr id="3" name="Content Placeholder 2"/>
          <p:cNvSpPr>
            <a:spLocks noGrp="1"/>
          </p:cNvSpPr>
          <p:nvPr>
            <p:ph idx="1"/>
          </p:nvPr>
        </p:nvSpPr>
        <p:spPr>
          <a:xfrm>
            <a:off x="539552" y="1412776"/>
            <a:ext cx="8229600" cy="5808726"/>
          </a:xfrm>
        </p:spPr>
        <p:txBody>
          <a:bodyPr>
            <a:normAutofit/>
          </a:bodyPr>
          <a:lstStyle/>
          <a:p>
            <a:endParaRPr lang="pt-BR" sz="1600" dirty="0" smtClean="0"/>
          </a:p>
          <a:p>
            <a:r>
              <a:rPr lang="pt-BR" sz="1600" dirty="0" smtClean="0"/>
              <a:t>Taint Check</a:t>
            </a:r>
          </a:p>
          <a:p>
            <a:pPr lvl="1"/>
            <a:r>
              <a:rPr lang="pt-BR" sz="1600" dirty="0" smtClean="0"/>
              <a:t>Uses DynamicRIO or Valgrind</a:t>
            </a:r>
          </a:p>
          <a:p>
            <a:pPr lvl="1"/>
            <a:r>
              <a:rPr lang="pt-BR" sz="1600" dirty="0" smtClean="0"/>
              <a:t>Taint Seed:  Defining the tainted values (data comming from the network for example)</a:t>
            </a:r>
          </a:p>
          <a:p>
            <a:pPr lvl="1"/>
            <a:r>
              <a:rPr lang="pt-BR" sz="1600" dirty="0" smtClean="0"/>
              <a:t>Taint Tracker:  Tracks the propagation, Taint Assert:  Alert about security violations</a:t>
            </a:r>
          </a:p>
          <a:p>
            <a:pPr lvl="1"/>
            <a:r>
              <a:rPr lang="pt-BR" sz="1600" dirty="0" smtClean="0"/>
              <a:t>Used while testing software to detect overflow conditions, does nto really help in the exploit creation</a:t>
            </a:r>
          </a:p>
          <a:p>
            <a:pPr marL="457207" lvl="1" indent="0">
              <a:buNone/>
            </a:pPr>
            <a:endParaRPr lang="pt-BR" sz="1600" dirty="0" smtClean="0"/>
          </a:p>
          <a:p>
            <a:r>
              <a:rPr lang="pt-BR" sz="1600" dirty="0" smtClean="0"/>
              <a:t>Bitblaze</a:t>
            </a:r>
          </a:p>
          <a:p>
            <a:pPr lvl="1"/>
            <a:r>
              <a:rPr lang="pt-BR" sz="1600" dirty="0" smtClean="0"/>
              <a:t>An amazing platform for binary analysis</a:t>
            </a:r>
          </a:p>
          <a:p>
            <a:pPr lvl="1"/>
            <a:r>
              <a:rPr lang="pt-BR" sz="1600" dirty="0" smtClean="0"/>
              <a:t>Provides better classification of exploitability (Charlie Miller talk in BH)</a:t>
            </a:r>
          </a:p>
          <a:p>
            <a:pPr lvl="1"/>
            <a:r>
              <a:rPr lang="pt-BR" sz="1600" dirty="0" smtClean="0"/>
              <a:t>Can be used as base platform for the provided solution (VINE)</a:t>
            </a:r>
          </a:p>
          <a:p>
            <a:pPr lvl="1"/>
            <a:endParaRPr lang="en-US" sz="1600" dirty="0" smtClean="0"/>
          </a:p>
          <a:p>
            <a:r>
              <a:rPr lang="pt-BR" sz="1600" dirty="0" smtClean="0"/>
              <a:t>Moflow Framework </a:t>
            </a:r>
            <a:endParaRPr lang="pt-BR" sz="1600" dirty="0"/>
          </a:p>
          <a:p>
            <a:pPr lvl="1"/>
            <a:r>
              <a:rPr lang="pt-BR" sz="1600" dirty="0" smtClean="0"/>
              <a:t>Cisco Talos. Tools built on CMU’s BAP framework.</a:t>
            </a:r>
          </a:p>
          <a:p>
            <a:pPr lvl="1"/>
            <a:r>
              <a:rPr lang="pt-BR" sz="1600" dirty="0" smtClean="0"/>
              <a:t>sliceflow- </a:t>
            </a:r>
            <a:r>
              <a:rPr lang="en-US" sz="1600" dirty="0" smtClean="0"/>
              <a:t>post-crash graph back taint slicer</a:t>
            </a:r>
          </a:p>
          <a:p>
            <a:pPr lvl="1"/>
            <a:r>
              <a:rPr lang="en-US" sz="1600" dirty="0" smtClean="0"/>
              <a:t>Post-crash forward symbolic emulator looking for more exploitable conditions</a:t>
            </a:r>
          </a:p>
          <a:p>
            <a:pPr lvl="1"/>
            <a:r>
              <a:rPr lang="pt-BR" sz="1600" dirty="0"/>
              <a:t>Pretty neat and advanced!</a:t>
            </a:r>
          </a:p>
          <a:p>
            <a:endParaRPr lang="en-US" sz="1600" dirty="0"/>
          </a:p>
        </p:txBody>
      </p:sp>
    </p:spTree>
    <p:extLst>
      <p:ext uri="{BB962C8B-B14F-4D97-AF65-F5344CB8AC3E}">
        <p14:creationId xmlns:p14="http://schemas.microsoft.com/office/powerpoint/2010/main" val="3366915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3202" name="Rectangle 2"/>
          <p:cNvSpPr>
            <a:spLocks noGrp="1" noChangeArrowheads="1"/>
          </p:cNvSpPr>
          <p:nvPr>
            <p:ph type="title"/>
          </p:nvPr>
        </p:nvSpPr>
        <p:spPr>
          <a:xfrm>
            <a:off x="739510" y="61739"/>
            <a:ext cx="7055380" cy="1400530"/>
          </a:xfrm>
        </p:spPr>
        <p:txBody>
          <a:bodyPr/>
          <a:lstStyle/>
          <a:p>
            <a:r>
              <a:rPr lang="pt-BR" sz="3600" dirty="0"/>
              <a:t>State Transition for Memory Corruption</a:t>
            </a:r>
            <a:endParaRPr lang="en-US" sz="3600" dirty="0"/>
          </a:p>
        </p:txBody>
      </p:sp>
      <p:sp>
        <p:nvSpPr>
          <p:cNvPr id="1203218" name="Rectangle 18"/>
          <p:cNvSpPr>
            <a:spLocks noGrp="1" noChangeArrowheads="1"/>
          </p:cNvSpPr>
          <p:nvPr>
            <p:ph idx="1"/>
          </p:nvPr>
        </p:nvSpPr>
        <p:spPr>
          <a:xfrm>
            <a:off x="1081" y="1447800"/>
            <a:ext cx="2397125" cy="3846513"/>
          </a:xfrm>
          <a:solidFill>
            <a:schemeClr val="tx1"/>
          </a:solidFill>
          <a:ln/>
        </p:spPr>
        <p:txBody>
          <a:bodyPr>
            <a:normAutofit/>
          </a:bodyPr>
          <a:lstStyle/>
          <a:p>
            <a:r>
              <a:rPr lang="en-US" sz="1800" dirty="0">
                <a:solidFill>
                  <a:srgbClr val="00B0F0"/>
                </a:solidFill>
              </a:rPr>
              <a:t>Case 1 (green): Format String</a:t>
            </a:r>
          </a:p>
          <a:p>
            <a:r>
              <a:rPr lang="en-US" sz="1800" dirty="0">
                <a:solidFill>
                  <a:srgbClr val="00B0F0"/>
                </a:solidFill>
              </a:rPr>
              <a:t>Case 2 and 3 (red and blue): buffer overflow</a:t>
            </a:r>
          </a:p>
          <a:p>
            <a:r>
              <a:rPr lang="en-US" sz="1800" dirty="0">
                <a:solidFill>
                  <a:srgbClr val="00B0F0"/>
                </a:solidFill>
              </a:rPr>
              <a:t>Case 4 (purple): unpredictable</a:t>
            </a:r>
          </a:p>
          <a:p>
            <a:pPr>
              <a:lnSpc>
                <a:spcPct val="80000"/>
              </a:lnSpc>
            </a:pPr>
            <a:endParaRPr lang="en-US" sz="1800" dirty="0">
              <a:solidFill>
                <a:srgbClr val="FF0000"/>
              </a:solidFill>
            </a:endParaRPr>
          </a:p>
        </p:txBody>
      </p:sp>
      <p:pic>
        <p:nvPicPr>
          <p:cNvPr id="1203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447800"/>
            <a:ext cx="6796087"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3205" name="Line 5"/>
          <p:cNvSpPr>
            <a:spLocks noChangeShapeType="1"/>
          </p:cNvSpPr>
          <p:nvPr/>
        </p:nvSpPr>
        <p:spPr bwMode="auto">
          <a:xfrm>
            <a:off x="3733800" y="2895600"/>
            <a:ext cx="0" cy="2286000"/>
          </a:xfrm>
          <a:prstGeom prst="line">
            <a:avLst/>
          </a:prstGeom>
          <a:noFill/>
          <a:ln w="76200" cap="rnd">
            <a:solidFill>
              <a:srgbClr val="00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06" name="Line 6"/>
          <p:cNvSpPr>
            <a:spLocks noChangeShapeType="1"/>
          </p:cNvSpPr>
          <p:nvPr/>
        </p:nvSpPr>
        <p:spPr bwMode="auto">
          <a:xfrm flipV="1">
            <a:off x="3733800" y="2819400"/>
            <a:ext cx="2362200" cy="2362200"/>
          </a:xfrm>
          <a:prstGeom prst="line">
            <a:avLst/>
          </a:prstGeom>
          <a:noFill/>
          <a:ln w="76200" cap="rnd">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07" name="Line 7"/>
          <p:cNvSpPr>
            <a:spLocks noChangeShapeType="1"/>
          </p:cNvSpPr>
          <p:nvPr/>
        </p:nvSpPr>
        <p:spPr bwMode="auto">
          <a:xfrm>
            <a:off x="6019800" y="2895600"/>
            <a:ext cx="1981200" cy="2057400"/>
          </a:xfrm>
          <a:prstGeom prst="line">
            <a:avLst/>
          </a:prstGeom>
          <a:noFill/>
          <a:ln w="76200" cap="rnd">
            <a:solidFill>
              <a:srgbClr val="99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08" name="Line 8"/>
          <p:cNvSpPr>
            <a:spLocks noChangeShapeType="1"/>
          </p:cNvSpPr>
          <p:nvPr/>
        </p:nvSpPr>
        <p:spPr bwMode="auto">
          <a:xfrm>
            <a:off x="4267200" y="5334000"/>
            <a:ext cx="3124200" cy="0"/>
          </a:xfrm>
          <a:prstGeom prst="line">
            <a:avLst/>
          </a:prstGeom>
          <a:noFill/>
          <a:ln w="76200" cap="rnd">
            <a:solidFill>
              <a:srgbClr val="99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09" name="Line 9"/>
          <p:cNvSpPr>
            <a:spLocks noChangeShapeType="1"/>
          </p:cNvSpPr>
          <p:nvPr/>
        </p:nvSpPr>
        <p:spPr bwMode="auto">
          <a:xfrm>
            <a:off x="4953000" y="2057400"/>
            <a:ext cx="990600" cy="2286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0" name="Line 10"/>
          <p:cNvSpPr>
            <a:spLocks noChangeShapeType="1"/>
          </p:cNvSpPr>
          <p:nvPr/>
        </p:nvSpPr>
        <p:spPr bwMode="auto">
          <a:xfrm>
            <a:off x="3962400" y="2057400"/>
            <a:ext cx="990600" cy="762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1" name="Line 11"/>
          <p:cNvSpPr>
            <a:spLocks noChangeShapeType="1"/>
          </p:cNvSpPr>
          <p:nvPr/>
        </p:nvSpPr>
        <p:spPr bwMode="auto">
          <a:xfrm flipV="1">
            <a:off x="3048000" y="2057400"/>
            <a:ext cx="914400" cy="3048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2" name="Line 12"/>
          <p:cNvSpPr>
            <a:spLocks noChangeShapeType="1"/>
          </p:cNvSpPr>
          <p:nvPr/>
        </p:nvSpPr>
        <p:spPr bwMode="auto">
          <a:xfrm flipV="1">
            <a:off x="2819400" y="2286000"/>
            <a:ext cx="457200" cy="3810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3" name="Line 13"/>
          <p:cNvSpPr>
            <a:spLocks noChangeShapeType="1"/>
          </p:cNvSpPr>
          <p:nvPr/>
        </p:nvSpPr>
        <p:spPr bwMode="auto">
          <a:xfrm flipH="1">
            <a:off x="2590800" y="2667000"/>
            <a:ext cx="228600" cy="5334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4" name="Line 14"/>
          <p:cNvSpPr>
            <a:spLocks noChangeShapeType="1"/>
          </p:cNvSpPr>
          <p:nvPr/>
        </p:nvSpPr>
        <p:spPr bwMode="auto">
          <a:xfrm>
            <a:off x="2590800" y="3200400"/>
            <a:ext cx="0" cy="6858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5" name="Line 15"/>
          <p:cNvSpPr>
            <a:spLocks noChangeShapeType="1"/>
          </p:cNvSpPr>
          <p:nvPr/>
        </p:nvSpPr>
        <p:spPr bwMode="auto">
          <a:xfrm>
            <a:off x="2667000" y="3962400"/>
            <a:ext cx="228600" cy="6858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6" name="Line 16"/>
          <p:cNvSpPr>
            <a:spLocks noChangeShapeType="1"/>
          </p:cNvSpPr>
          <p:nvPr/>
        </p:nvSpPr>
        <p:spPr bwMode="auto">
          <a:xfrm>
            <a:off x="2819400" y="4495800"/>
            <a:ext cx="381000" cy="7620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7" name="Rectangle 17"/>
          <p:cNvSpPr>
            <a:spLocks noChangeArrowheads="1"/>
          </p:cNvSpPr>
          <p:nvPr/>
        </p:nvSpPr>
        <p:spPr bwMode="auto">
          <a:xfrm>
            <a:off x="4343400" y="5638800"/>
            <a:ext cx="2590800" cy="9159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c: corrupting instruction</a:t>
            </a:r>
          </a:p>
          <a:p>
            <a:r>
              <a:rPr lang="en-US"/>
              <a:t>t: takeover instruction</a:t>
            </a:r>
          </a:p>
          <a:p>
            <a:r>
              <a:rPr lang="en-US"/>
              <a:t>f: faulting instruction</a:t>
            </a:r>
          </a:p>
        </p:txBody>
      </p:sp>
      <p:sp>
        <p:nvSpPr>
          <p:cNvPr id="1203220" name="Rectangle 20"/>
          <p:cNvSpPr>
            <a:spLocks noChangeArrowheads="1"/>
          </p:cNvSpPr>
          <p:nvPr/>
        </p:nvSpPr>
        <p:spPr bwMode="auto">
          <a:xfrm>
            <a:off x="0" y="5419725"/>
            <a:ext cx="25384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rgbClr val="1D3A75"/>
              </a:buClr>
              <a:buFont typeface="Wingdings" pitchFamily="2" charset="2"/>
              <a:buNone/>
            </a:pPr>
            <a:r>
              <a:rPr lang="pt-BR" sz="1400" b="1"/>
              <a:t>Source:</a:t>
            </a:r>
          </a:p>
          <a:p>
            <a:pPr marL="342900" indent="-342900">
              <a:spcBef>
                <a:spcPct val="20000"/>
              </a:spcBef>
              <a:buClr>
                <a:srgbClr val="1D3A75"/>
              </a:buClr>
              <a:buFont typeface="Wingdings" pitchFamily="2" charset="2"/>
              <a:buNone/>
            </a:pPr>
            <a:r>
              <a:rPr lang="pt-BR" sz="1400"/>
              <a:t>Automatic Diagnosis and</a:t>
            </a:r>
          </a:p>
          <a:p>
            <a:pPr marL="342900" indent="-342900">
              <a:spcBef>
                <a:spcPct val="20000"/>
              </a:spcBef>
              <a:buClr>
                <a:srgbClr val="1D3A75"/>
              </a:buClr>
              <a:buFont typeface="Wingdings" pitchFamily="2" charset="2"/>
              <a:buNone/>
            </a:pPr>
            <a:r>
              <a:rPr lang="pt-BR" sz="1400"/>
              <a:t>Response to Memory</a:t>
            </a:r>
          </a:p>
          <a:p>
            <a:pPr marL="342900" indent="-342900">
              <a:spcBef>
                <a:spcPct val="20000"/>
              </a:spcBef>
              <a:buClr>
                <a:srgbClr val="1D3A75"/>
              </a:buClr>
              <a:buFont typeface="Wingdings" pitchFamily="2" charset="2"/>
              <a:buNone/>
            </a:pPr>
            <a:r>
              <a:rPr lang="pt-BR" sz="1400"/>
              <a:t>Corruption Vulnerabilities</a:t>
            </a:r>
          </a:p>
          <a:p>
            <a:pPr marL="342900" indent="-342900">
              <a:spcBef>
                <a:spcPct val="20000"/>
              </a:spcBef>
              <a:buClr>
                <a:srgbClr val="1D3A75"/>
              </a:buClr>
              <a:buFont typeface="Wingdings" pitchFamily="2" charset="2"/>
              <a:buChar char="§"/>
            </a:pPr>
            <a:endParaRPr lang="en-US" sz="1400"/>
          </a:p>
        </p:txBody>
      </p:sp>
    </p:spTree>
    <p:extLst>
      <p:ext uri="{BB962C8B-B14F-4D97-AF65-F5344CB8AC3E}">
        <p14:creationId xmlns:p14="http://schemas.microsoft.com/office/powerpoint/2010/main" val="2751976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7298" name="Rectangle 2"/>
          <p:cNvSpPr>
            <a:spLocks noGrp="1" noChangeArrowheads="1"/>
          </p:cNvSpPr>
          <p:nvPr>
            <p:ph type="title"/>
          </p:nvPr>
        </p:nvSpPr>
        <p:spPr>
          <a:xfrm>
            <a:off x="467544" y="260648"/>
            <a:ext cx="7055380" cy="1400530"/>
          </a:xfrm>
        </p:spPr>
        <p:txBody>
          <a:bodyPr/>
          <a:lstStyle/>
          <a:p>
            <a:pPr algn="ctr"/>
            <a:r>
              <a:rPr lang="pt-BR" dirty="0" smtClean="0"/>
              <a:t>Moving Backward</a:t>
            </a:r>
            <a:endParaRPr lang="en-US" dirty="0"/>
          </a:p>
        </p:txBody>
      </p:sp>
      <p:sp>
        <p:nvSpPr>
          <p:cNvPr id="1207299" name="Rectangle 3"/>
          <p:cNvSpPr>
            <a:spLocks noGrp="1" noChangeArrowheads="1"/>
          </p:cNvSpPr>
          <p:nvPr>
            <p:ph idx="1"/>
          </p:nvPr>
        </p:nvSpPr>
        <p:spPr/>
        <p:txBody>
          <a:bodyPr>
            <a:normAutofit/>
          </a:bodyPr>
          <a:lstStyle/>
          <a:p>
            <a:r>
              <a:rPr lang="en-US" dirty="0"/>
              <a:t>Legitimate </a:t>
            </a:r>
            <a:r>
              <a:rPr lang="en-US" dirty="0" smtClean="0"/>
              <a:t>assumption:</a:t>
            </a:r>
            <a:endParaRPr lang="en-US" dirty="0"/>
          </a:p>
          <a:p>
            <a:pPr lvl="1"/>
            <a:r>
              <a:rPr lang="en-US" dirty="0"/>
              <a:t>To change the execution of a program illegitimately we need to have a value being derived from the attacker’s input (which we call:  controlled by the attacker</a:t>
            </a:r>
            <a:r>
              <a:rPr lang="en-US" dirty="0" smtClean="0"/>
              <a:t>)</a:t>
            </a:r>
            <a:endParaRPr lang="en-US" dirty="0"/>
          </a:p>
          <a:p>
            <a:pPr lvl="1"/>
            <a:endParaRPr lang="en-US" dirty="0"/>
          </a:p>
          <a:p>
            <a:r>
              <a:rPr lang="en-US" dirty="0"/>
              <a:t>String sizes and format strings should usually be supplied by the code itself, not from external, un-trusted </a:t>
            </a:r>
            <a:r>
              <a:rPr lang="en-US" dirty="0" smtClean="0"/>
              <a:t>inputs</a:t>
            </a:r>
            <a:endParaRPr lang="en-US" dirty="0"/>
          </a:p>
          <a:p>
            <a:endParaRPr lang="en-US" dirty="0"/>
          </a:p>
          <a:p>
            <a:r>
              <a:rPr lang="en-US" dirty="0"/>
              <a:t>Any data originated from or arithmetically derived from un-trusted source must be </a:t>
            </a:r>
            <a:r>
              <a:rPr lang="en-US" dirty="0" smtClean="0"/>
              <a:t>inspected</a:t>
            </a:r>
            <a:endParaRPr lang="en-US" dirty="0"/>
          </a:p>
        </p:txBody>
      </p:sp>
    </p:spTree>
    <p:extLst>
      <p:ext uri="{BB962C8B-B14F-4D97-AF65-F5344CB8AC3E}">
        <p14:creationId xmlns:p14="http://schemas.microsoft.com/office/powerpoint/2010/main" val="787670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pPr algn="ctr"/>
            <a:r>
              <a:rPr lang="pt-BR" dirty="0" smtClean="0"/>
              <a:t>Analyzing Taint</a:t>
            </a:r>
            <a:endParaRPr lang="en-US" dirty="0"/>
          </a:p>
        </p:txBody>
      </p:sp>
      <p:sp>
        <p:nvSpPr>
          <p:cNvPr id="1209347" name="Rectangle 3"/>
          <p:cNvSpPr>
            <a:spLocks noGrp="1" noChangeArrowheads="1"/>
          </p:cNvSpPr>
          <p:nvPr>
            <p:ph idx="1"/>
          </p:nvPr>
        </p:nvSpPr>
        <p:spPr/>
        <p:txBody>
          <a:bodyPr>
            <a:normAutofit/>
          </a:bodyPr>
          <a:lstStyle/>
          <a:p>
            <a:r>
              <a:rPr lang="en-US" altLang="zh-CN" dirty="0">
                <a:ea typeface="宋体" pitchFamily="2" charset="-122"/>
              </a:rPr>
              <a:t>Tainted data: Data from un-trusted source</a:t>
            </a:r>
          </a:p>
          <a:p>
            <a:endParaRPr lang="en-US" altLang="zh-CN" dirty="0">
              <a:ea typeface="宋体" pitchFamily="2" charset="-122"/>
            </a:endParaRPr>
          </a:p>
          <a:p>
            <a:r>
              <a:rPr lang="en-US" altLang="zh-CN" dirty="0" smtClean="0">
                <a:ea typeface="宋体" pitchFamily="2" charset="-122"/>
              </a:rPr>
              <a:t>Keeps </a:t>
            </a:r>
            <a:r>
              <a:rPr lang="en-US" altLang="zh-CN" dirty="0">
                <a:ea typeface="宋体" pitchFamily="2" charset="-122"/>
              </a:rPr>
              <a:t>track of tainted data (from un-trusted source)</a:t>
            </a:r>
          </a:p>
          <a:p>
            <a:endParaRPr lang="en-US" altLang="zh-CN" dirty="0">
              <a:ea typeface="宋体" pitchFamily="2" charset="-122"/>
            </a:endParaRPr>
          </a:p>
          <a:p>
            <a:r>
              <a:rPr lang="en-US" altLang="zh-CN" dirty="0">
                <a:ea typeface="宋体" pitchFamily="2" charset="-122"/>
              </a:rPr>
              <a:t>Monitors program execution to track how tainted attribute propagates</a:t>
            </a:r>
          </a:p>
          <a:p>
            <a:pPr>
              <a:buFont typeface="Wingdings" pitchFamily="2" charset="2"/>
              <a:buNone/>
            </a:pPr>
            <a:endParaRPr lang="en-US" altLang="zh-CN" dirty="0">
              <a:ea typeface="宋体" pitchFamily="2" charset="-122"/>
            </a:endParaRPr>
          </a:p>
          <a:p>
            <a:r>
              <a:rPr lang="en-US" altLang="zh-CN" dirty="0">
                <a:ea typeface="宋体" pitchFamily="2" charset="-122"/>
              </a:rPr>
              <a:t>Detect when tainted data is used in sensitive way </a:t>
            </a:r>
          </a:p>
          <a:p>
            <a:pPr marL="0" indent="0">
              <a:buNone/>
            </a:pPr>
            <a:endParaRPr lang="en-US" altLang="zh-CN" dirty="0">
              <a:ea typeface="宋体" pitchFamily="2" charset="-122"/>
            </a:endParaRPr>
          </a:p>
          <a:p>
            <a:pPr>
              <a:buFont typeface="Wingdings" pitchFamily="2" charset="2"/>
              <a:buNone/>
            </a:pPr>
            <a:endParaRPr lang="en-US" altLang="zh-CN" dirty="0">
              <a:ea typeface="宋体" pitchFamily="2" charset="-122"/>
            </a:endParaRPr>
          </a:p>
          <a:p>
            <a:endParaRPr lang="en-US" dirty="0"/>
          </a:p>
        </p:txBody>
      </p:sp>
    </p:spTree>
    <p:extLst>
      <p:ext uri="{BB962C8B-B14F-4D97-AF65-F5344CB8AC3E}">
        <p14:creationId xmlns:p14="http://schemas.microsoft.com/office/powerpoint/2010/main" val="904703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648"/>
            <a:ext cx="7055380" cy="1400530"/>
          </a:xfrm>
        </p:spPr>
        <p:txBody>
          <a:bodyPr/>
          <a:lstStyle/>
          <a:p>
            <a:pPr algn="ctr"/>
            <a:r>
              <a:rPr lang="pt-BR" sz="4000" dirty="0" smtClean="0"/>
              <a:t>Taint Propagation</a:t>
            </a:r>
            <a:endParaRPr lang="en-US" sz="4000" dirty="0"/>
          </a:p>
        </p:txBody>
      </p:sp>
      <p:sp>
        <p:nvSpPr>
          <p:cNvPr id="3" name="Content Placeholder 2"/>
          <p:cNvSpPr>
            <a:spLocks noGrp="1"/>
          </p:cNvSpPr>
          <p:nvPr>
            <p:ph idx="1"/>
          </p:nvPr>
        </p:nvSpPr>
        <p:spPr>
          <a:xfrm>
            <a:off x="457200" y="1244684"/>
            <a:ext cx="8229600" cy="5280660"/>
          </a:xfrm>
        </p:spPr>
        <p:txBody>
          <a:bodyPr>
            <a:normAutofit/>
          </a:bodyPr>
          <a:lstStyle/>
          <a:p>
            <a:r>
              <a:rPr lang="pt-BR" dirty="0" smtClean="0"/>
              <a:t>When a tainted location is used in such a way that a value of other data is derived from the tainted data (like in mathematical operations, move instructions and others) we mark the other location as tainted as well</a:t>
            </a:r>
          </a:p>
          <a:p>
            <a:endParaRPr lang="pt-BR" dirty="0"/>
          </a:p>
          <a:p>
            <a:r>
              <a:rPr lang="pt-BR" dirty="0" smtClean="0"/>
              <a:t>The transitive relation is:</a:t>
            </a:r>
          </a:p>
          <a:p>
            <a:pPr lvl="1"/>
            <a:r>
              <a:rPr lang="pt-BR" dirty="0" smtClean="0"/>
              <a:t>If information A  is used to derive information B:</a:t>
            </a:r>
          </a:p>
          <a:p>
            <a:pPr lvl="2"/>
            <a:r>
              <a:rPr lang="pt-BR" dirty="0" smtClean="0"/>
              <a:t>A-&gt;t(B) -&gt; Direct flow</a:t>
            </a:r>
          </a:p>
          <a:p>
            <a:pPr lvl="1"/>
            <a:r>
              <a:rPr lang="pt-BR" dirty="0" smtClean="0"/>
              <a:t>If B is used to derive information C:</a:t>
            </a:r>
          </a:p>
          <a:p>
            <a:pPr lvl="2"/>
            <a:r>
              <a:rPr lang="pt-BR" dirty="0" smtClean="0"/>
              <a:t>B-&gt;t(C) -&gt; Direct flow</a:t>
            </a:r>
          </a:p>
          <a:p>
            <a:pPr lvl="2"/>
            <a:r>
              <a:rPr lang="pt-BR" dirty="0" smtClean="0"/>
              <a:t>Thus:  A-&gt;t(C) -&gt; Indirect flow</a:t>
            </a:r>
          </a:p>
          <a:p>
            <a:pPr lvl="2"/>
            <a:endParaRPr lang="pt-BR" dirty="0"/>
          </a:p>
          <a:p>
            <a:r>
              <a:rPr lang="pt-BR" dirty="0" smtClean="0"/>
              <a:t>Due to the transitive nature, you can analyze individual transitions or the whole block (A-&gt;t(C))</a:t>
            </a:r>
            <a:endParaRPr lang="en-US" dirty="0"/>
          </a:p>
        </p:txBody>
      </p:sp>
    </p:spTree>
    <p:extLst>
      <p:ext uri="{BB962C8B-B14F-4D97-AF65-F5344CB8AC3E}">
        <p14:creationId xmlns:p14="http://schemas.microsoft.com/office/powerpoint/2010/main" val="31734885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88640"/>
            <a:ext cx="7055380" cy="1400530"/>
          </a:xfrm>
        </p:spPr>
        <p:txBody>
          <a:bodyPr/>
          <a:lstStyle/>
          <a:p>
            <a:pPr algn="ctr"/>
            <a:r>
              <a:rPr lang="pt-BR" sz="4000" dirty="0" smtClean="0"/>
              <a:t>Location</a:t>
            </a:r>
            <a:endParaRPr lang="en-US" sz="4000" dirty="0"/>
          </a:p>
        </p:txBody>
      </p:sp>
      <p:sp>
        <p:nvSpPr>
          <p:cNvPr id="3" name="Content Placeholder 2"/>
          <p:cNvSpPr>
            <a:spLocks noGrp="1"/>
          </p:cNvSpPr>
          <p:nvPr>
            <p:ph idx="1"/>
          </p:nvPr>
        </p:nvSpPr>
        <p:spPr>
          <a:xfrm>
            <a:off x="457200" y="1292682"/>
            <a:ext cx="8229600" cy="5808726"/>
          </a:xfrm>
        </p:spPr>
        <p:txBody>
          <a:bodyPr>
            <a:normAutofit/>
          </a:bodyPr>
          <a:lstStyle/>
          <a:p>
            <a:r>
              <a:rPr lang="pt-BR" dirty="0" smtClean="0"/>
              <a:t>A location is defined as:</a:t>
            </a:r>
          </a:p>
          <a:p>
            <a:pPr lvl="1"/>
            <a:r>
              <a:rPr lang="pt-BR" dirty="0" smtClean="0"/>
              <a:t>Memory address and size</a:t>
            </a:r>
          </a:p>
          <a:p>
            <a:pPr lvl="1"/>
            <a:r>
              <a:rPr lang="pt-BR" dirty="0" smtClean="0"/>
              <a:t>Register name (we use the register entirely, not partially -&gt; thus %al and %eax are the same)</a:t>
            </a:r>
          </a:p>
          <a:p>
            <a:pPr lvl="2"/>
            <a:r>
              <a:rPr lang="pt-BR" dirty="0" smtClean="0"/>
              <a:t>When setting a register, we set it higher (setting %al as tainted will also taint %eax)</a:t>
            </a:r>
          </a:p>
          <a:p>
            <a:pPr lvl="2"/>
            <a:r>
              <a:rPr lang="pt-BR" dirty="0" smtClean="0"/>
              <a:t>When clearing a register, we clear it lower</a:t>
            </a:r>
          </a:p>
          <a:p>
            <a:pPr lvl="2"/>
            <a:endParaRPr lang="pt-BR" dirty="0"/>
          </a:p>
          <a:p>
            <a:r>
              <a:rPr lang="pt-BR" dirty="0" smtClean="0"/>
              <a:t>To keep track over bit operations in a register it is important to taint the code-block level of a control flow graph</a:t>
            </a:r>
          </a:p>
          <a:p>
            <a:pPr lvl="1"/>
            <a:r>
              <a:rPr lang="pt-BR" dirty="0" smtClean="0"/>
              <a:t>This create extra complexity due to the existence of the flow graph and data flow dependencies graph</a:t>
            </a:r>
          </a:p>
          <a:p>
            <a:pPr lvl="1"/>
            <a:r>
              <a:rPr lang="pt-BR" dirty="0" smtClean="0"/>
              <a:t>The dependencies graph represents the influence of a source data in the operation been performed</a:t>
            </a:r>
            <a:endParaRPr lang="en-US" dirty="0"/>
          </a:p>
        </p:txBody>
      </p:sp>
    </p:spTree>
    <p:extLst>
      <p:ext uri="{BB962C8B-B14F-4D97-AF65-F5344CB8AC3E}">
        <p14:creationId xmlns:p14="http://schemas.microsoft.com/office/powerpoint/2010/main" val="711840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648"/>
            <a:ext cx="7055380" cy="1400530"/>
          </a:xfrm>
        </p:spPr>
        <p:txBody>
          <a:bodyPr/>
          <a:lstStyle/>
          <a:p>
            <a:pPr algn="ctr"/>
            <a:r>
              <a:rPr lang="pt-BR" sz="4000" dirty="0" smtClean="0"/>
              <a:t>Flows</a:t>
            </a:r>
            <a:endParaRPr lang="en-US" sz="4000" dirty="0"/>
          </a:p>
        </p:txBody>
      </p:sp>
      <p:sp>
        <p:nvSpPr>
          <p:cNvPr id="3" name="Content Placeholder 2"/>
          <p:cNvSpPr>
            <a:spLocks noGrp="1"/>
          </p:cNvSpPr>
          <p:nvPr>
            <p:ph idx="1"/>
          </p:nvPr>
        </p:nvSpPr>
        <p:spPr>
          <a:xfrm>
            <a:off x="827584" y="1412777"/>
            <a:ext cx="6711770" cy="4835630"/>
          </a:xfrm>
        </p:spPr>
        <p:txBody>
          <a:bodyPr>
            <a:normAutofit/>
          </a:bodyPr>
          <a:lstStyle/>
          <a:p>
            <a:r>
              <a:rPr lang="pt-BR" dirty="0" smtClean="0"/>
              <a:t>Explicit flow:</a:t>
            </a:r>
          </a:p>
          <a:p>
            <a:pPr lvl="1"/>
            <a:r>
              <a:rPr lang="pt-BR" dirty="0" smtClean="0"/>
              <a:t>mov %eax, A</a:t>
            </a:r>
          </a:p>
          <a:p>
            <a:pPr lvl="1"/>
            <a:endParaRPr lang="pt-BR" dirty="0"/>
          </a:p>
          <a:p>
            <a:r>
              <a:rPr lang="pt-BR" dirty="0" smtClean="0"/>
              <a:t>Implicit flow:</a:t>
            </a:r>
          </a:p>
          <a:p>
            <a:pPr lvl="1"/>
            <a:r>
              <a:rPr lang="pt-BR" dirty="0" smtClean="0"/>
              <a:t>If (x == 1) y=0;</a:t>
            </a:r>
          </a:p>
          <a:p>
            <a:pPr lvl="1"/>
            <a:endParaRPr lang="pt-BR" dirty="0"/>
          </a:p>
          <a:p>
            <a:r>
              <a:rPr lang="pt-BR" dirty="0" smtClean="0"/>
              <a:t>Conditional statements require a special analysis approach:</a:t>
            </a:r>
          </a:p>
          <a:p>
            <a:pPr lvl="1"/>
            <a:r>
              <a:rPr lang="pt-BR" dirty="0" smtClean="0"/>
              <a:t>In our case, we are analyzing the trace of a program (not the program itself, but only what was executed during the debugging section)</a:t>
            </a:r>
          </a:p>
          <a:p>
            <a:pPr lvl="1"/>
            <a:r>
              <a:rPr lang="pt-BR" dirty="0" smtClean="0"/>
              <a:t>We have two different analysis step:  tracing and analysis</a:t>
            </a:r>
            <a:endParaRPr lang="en-US" dirty="0"/>
          </a:p>
        </p:txBody>
      </p:sp>
    </p:spTree>
    <p:extLst>
      <p:ext uri="{BB962C8B-B14F-4D97-AF65-F5344CB8AC3E}">
        <p14:creationId xmlns:p14="http://schemas.microsoft.com/office/powerpoint/2010/main" val="2256727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7055380" cy="1400530"/>
          </a:xfrm>
        </p:spPr>
        <p:txBody>
          <a:bodyPr/>
          <a:lstStyle/>
          <a:p>
            <a:pPr algn="ctr"/>
            <a:r>
              <a:rPr lang="pt-BR" sz="4000" dirty="0" smtClean="0"/>
              <a:t>Special Considerations</a:t>
            </a:r>
            <a:endParaRPr lang="en-US" sz="4000" dirty="0"/>
          </a:p>
        </p:txBody>
      </p:sp>
      <p:sp>
        <p:nvSpPr>
          <p:cNvPr id="3" name="Content Placeholder 2"/>
          <p:cNvSpPr>
            <a:spLocks noGrp="1"/>
          </p:cNvSpPr>
          <p:nvPr>
            <p:ph idx="1"/>
          </p:nvPr>
        </p:nvSpPr>
        <p:spPr/>
        <p:txBody>
          <a:bodyPr>
            <a:normAutofit/>
          </a:bodyPr>
          <a:lstStyle/>
          <a:p>
            <a:r>
              <a:rPr lang="pt-BR" dirty="0" smtClean="0"/>
              <a:t>Partial Tainting:  When the untrusted source does not completely control the tainted data</a:t>
            </a:r>
          </a:p>
          <a:p>
            <a:r>
              <a:rPr lang="pt-BR" dirty="0" smtClean="0"/>
              <a:t>Tainting Merge:  When there are two different untrusted sources being used to derive some data</a:t>
            </a:r>
          </a:p>
          <a:p>
            <a:endParaRPr lang="pt-BR" dirty="0"/>
          </a:p>
          <a:p>
            <a:r>
              <a:rPr lang="pt-BR" dirty="0" smtClean="0"/>
              <a:t>Data </a:t>
            </a:r>
          </a:p>
          <a:p>
            <a:pPr lvl="1"/>
            <a:r>
              <a:rPr lang="pt-BR" dirty="0" smtClean="0"/>
              <a:t>In Use:  when it is referenced by an operation</a:t>
            </a:r>
          </a:p>
          <a:p>
            <a:pPr lvl="1"/>
            <a:r>
              <a:rPr lang="pt-BR" dirty="0" smtClean="0"/>
              <a:t>Defined:  when the data is modified</a:t>
            </a:r>
          </a:p>
          <a:p>
            <a:pPr lvl="1"/>
            <a:endParaRPr lang="en-US" dirty="0"/>
          </a:p>
        </p:txBody>
      </p:sp>
    </p:spTree>
    <p:extLst>
      <p:ext uri="{BB962C8B-B14F-4D97-AF65-F5344CB8AC3E}">
        <p14:creationId xmlns:p14="http://schemas.microsoft.com/office/powerpoint/2010/main" val="2198564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5490" name="Rectangle 2"/>
          <p:cNvSpPr>
            <a:spLocks noGrp="1" noChangeArrowheads="1"/>
          </p:cNvSpPr>
          <p:nvPr>
            <p:ph type="title"/>
          </p:nvPr>
        </p:nvSpPr>
        <p:spPr>
          <a:xfrm>
            <a:off x="685270" y="230701"/>
            <a:ext cx="7055380" cy="1400530"/>
          </a:xfrm>
        </p:spPr>
        <p:txBody>
          <a:bodyPr/>
          <a:lstStyle/>
          <a:p>
            <a:pPr algn="ctr"/>
            <a:r>
              <a:rPr lang="pt-BR" sz="4000" dirty="0"/>
              <a:t>Inheritance problems</a:t>
            </a:r>
            <a:endParaRPr lang="en-US" sz="4000" dirty="0"/>
          </a:p>
        </p:txBody>
      </p:sp>
      <p:sp>
        <p:nvSpPr>
          <p:cNvPr id="1215510" name="Rectangle 4"/>
          <p:cNvSpPr>
            <a:spLocks noChangeArrowheads="1"/>
          </p:cNvSpPr>
          <p:nvPr/>
        </p:nvSpPr>
        <p:spPr bwMode="auto">
          <a:xfrm>
            <a:off x="3089275" y="4211638"/>
            <a:ext cx="3189288" cy="2305050"/>
          </a:xfrm>
          <a:prstGeom prst="rect">
            <a:avLst/>
          </a:prstGeom>
          <a:noFill/>
          <a:ln w="2857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50000"/>
              </a:spcBef>
            </a:pPr>
            <a:endParaRPr lang="en-US" b="1">
              <a:solidFill>
                <a:srgbClr val="000000"/>
              </a:solidFill>
              <a:latin typeface="Verdana" pitchFamily="34" charset="0"/>
            </a:endParaRPr>
          </a:p>
        </p:txBody>
      </p:sp>
      <p:grpSp>
        <p:nvGrpSpPr>
          <p:cNvPr id="1215511" name="Group 32"/>
          <p:cNvGrpSpPr>
            <a:grpSpLocks/>
          </p:cNvGrpSpPr>
          <p:nvPr/>
        </p:nvGrpSpPr>
        <p:grpSpPr bwMode="auto">
          <a:xfrm>
            <a:off x="3201988" y="4248150"/>
            <a:ext cx="2986087" cy="2159000"/>
            <a:chOff x="223" y="853"/>
            <a:chExt cx="1881" cy="1360"/>
          </a:xfrm>
        </p:grpSpPr>
        <p:sp>
          <p:nvSpPr>
            <p:cNvPr id="1215512" name="AutoShape 33"/>
            <p:cNvSpPr>
              <a:spLocks noChangeArrowheads="1"/>
            </p:cNvSpPr>
            <p:nvPr/>
          </p:nvSpPr>
          <p:spPr bwMode="auto">
            <a:xfrm>
              <a:off x="239" y="1070"/>
              <a:ext cx="1865" cy="355"/>
            </a:xfrm>
            <a:prstGeom prst="roundRect">
              <a:avLst>
                <a:gd name="adj" fmla="val 16667"/>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nSpc>
                  <a:spcPct val="90000"/>
                </a:lnSpc>
              </a:pPr>
              <a:r>
                <a:rPr lang="en-US" sz="2000" b="1">
                  <a:solidFill>
                    <a:srgbClr val="000000"/>
                  </a:solidFill>
                  <a:latin typeface="Times New Roman" pitchFamily="18" charset="0"/>
                </a:rPr>
                <a:t>Rare</a:t>
              </a:r>
              <a:r>
                <a:rPr lang="en-US" sz="2000" b="1">
                  <a:solidFill>
                    <a:srgbClr val="0000FF"/>
                  </a:solidFill>
                  <a:latin typeface="Times New Roman" pitchFamily="18" charset="0"/>
                </a:rPr>
                <a:t> </a:t>
              </a:r>
              <a:r>
                <a:rPr lang="en-US" b="1">
                  <a:latin typeface="Times New Roman" pitchFamily="18" charset="0"/>
                </a:rPr>
                <a:t/>
              </a:r>
              <a:br>
                <a:rPr lang="en-US" b="1">
                  <a:latin typeface="Times New Roman" pitchFamily="18" charset="0"/>
                </a:rPr>
              </a:br>
              <a:r>
                <a:rPr lang="en-US">
                  <a:solidFill>
                    <a:srgbClr val="000000"/>
                  </a:solidFill>
                  <a:latin typeface="Times New Roman" pitchFamily="18" charset="0"/>
                </a:rPr>
                <a:t>e.g., malloc/free, system calls</a:t>
              </a:r>
            </a:p>
          </p:txBody>
        </p:sp>
        <p:sp>
          <p:nvSpPr>
            <p:cNvPr id="1215513" name="AutoShape 34"/>
            <p:cNvSpPr>
              <a:spLocks noChangeArrowheads="1"/>
            </p:cNvSpPr>
            <p:nvPr/>
          </p:nvSpPr>
          <p:spPr bwMode="auto">
            <a:xfrm>
              <a:off x="240" y="1464"/>
              <a:ext cx="1857" cy="749"/>
            </a:xfrm>
            <a:prstGeom prst="roundRect">
              <a:avLst>
                <a:gd name="adj" fmla="val 16667"/>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2000" b="1">
                  <a:solidFill>
                    <a:srgbClr val="000000"/>
                  </a:solidFill>
                  <a:latin typeface="Times New Roman" pitchFamily="18" charset="0"/>
                </a:rPr>
                <a:t>Frequent </a:t>
              </a:r>
              <a:br>
                <a:rPr lang="en-US" sz="2000" b="1">
                  <a:solidFill>
                    <a:srgbClr val="000000"/>
                  </a:solidFill>
                  <a:latin typeface="Times New Roman" pitchFamily="18" charset="0"/>
                </a:rPr>
              </a:br>
              <a:r>
                <a:rPr lang="en-US">
                  <a:solidFill>
                    <a:srgbClr val="000000"/>
                  </a:solidFill>
                  <a:latin typeface="Times New Roman" pitchFamily="18" charset="0"/>
                </a:rPr>
                <a:t>e.g., memory access,</a:t>
              </a:r>
              <a:br>
                <a:rPr lang="en-US">
                  <a:solidFill>
                    <a:srgbClr val="000000"/>
                  </a:solidFill>
                  <a:latin typeface="Times New Roman" pitchFamily="18" charset="0"/>
                </a:rPr>
              </a:br>
              <a:r>
                <a:rPr lang="en-US">
                  <a:solidFill>
                    <a:srgbClr val="000000"/>
                  </a:solidFill>
                  <a:latin typeface="Times New Roman" pitchFamily="18" charset="0"/>
                </a:rPr>
                <a:t>data movement</a:t>
              </a:r>
            </a:p>
          </p:txBody>
        </p:sp>
        <p:sp>
          <p:nvSpPr>
            <p:cNvPr id="1215514" name="Text Box 35"/>
            <p:cNvSpPr txBox="1">
              <a:spLocks noChangeArrowheads="1"/>
            </p:cNvSpPr>
            <p:nvPr/>
          </p:nvSpPr>
          <p:spPr bwMode="auto">
            <a:xfrm>
              <a:off x="223" y="853"/>
              <a:ext cx="13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r>
                <a:rPr lang="en-US" sz="1800" b="1">
                  <a:solidFill>
                    <a:srgbClr val="000000"/>
                  </a:solidFill>
                  <a:latin typeface="Verdana" pitchFamily="34" charset="0"/>
                </a:rPr>
                <a:t>Events</a:t>
              </a:r>
            </a:p>
          </p:txBody>
        </p:sp>
      </p:grpSp>
      <p:sp>
        <p:nvSpPr>
          <p:cNvPr id="914435" name="Rectangle 3"/>
          <p:cNvSpPr>
            <a:spLocks noChangeArrowheads="1"/>
          </p:cNvSpPr>
          <p:nvPr/>
        </p:nvSpPr>
        <p:spPr bwMode="auto">
          <a:xfrm>
            <a:off x="228600" y="1136650"/>
            <a:ext cx="823753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246063" lvl="1" indent="-244475">
              <a:spcBef>
                <a:spcPct val="20000"/>
              </a:spcBef>
              <a:buClr>
                <a:srgbClr val="1D3A75"/>
              </a:buClr>
              <a:buFont typeface="Arial" charset="0"/>
              <a:buNone/>
            </a:pPr>
            <a:r>
              <a:rPr lang="en-US" sz="2000" u="sng"/>
              <a:t>Problem:</a:t>
            </a:r>
            <a:r>
              <a:rPr lang="en-US" sz="2000">
                <a:solidFill>
                  <a:srgbClr val="0000FF"/>
                </a:solidFill>
              </a:rPr>
              <a:t> </a:t>
            </a:r>
            <a:r>
              <a:rPr lang="en-US" sz="2000"/>
              <a:t>state explosion for binary operations !</a:t>
            </a:r>
          </a:p>
          <a:p>
            <a:pPr marL="246063" lvl="1" indent="-244475">
              <a:spcBef>
                <a:spcPct val="20000"/>
              </a:spcBef>
              <a:buClr>
                <a:srgbClr val="1D3A75"/>
              </a:buClr>
              <a:buFont typeface="Arial" charset="0"/>
              <a:buNone/>
            </a:pPr>
            <a:endParaRPr lang="en-US" sz="2000" u="sng">
              <a:solidFill>
                <a:srgbClr val="0000FF"/>
              </a:solidFill>
            </a:endParaRPr>
          </a:p>
        </p:txBody>
      </p:sp>
      <p:grpSp>
        <p:nvGrpSpPr>
          <p:cNvPr id="1215516" name="Group 4"/>
          <p:cNvGrpSpPr>
            <a:grpSpLocks/>
          </p:cNvGrpSpPr>
          <p:nvPr/>
        </p:nvGrpSpPr>
        <p:grpSpPr bwMode="auto">
          <a:xfrm>
            <a:off x="193675" y="1565275"/>
            <a:ext cx="8828088" cy="1401763"/>
            <a:chOff x="142" y="2502"/>
            <a:chExt cx="5561" cy="883"/>
          </a:xfrm>
        </p:grpSpPr>
        <p:sp>
          <p:nvSpPr>
            <p:cNvPr id="1215517" name="Rectangle 5"/>
            <p:cNvSpPr>
              <a:spLocks noChangeArrowheads="1"/>
            </p:cNvSpPr>
            <p:nvPr/>
          </p:nvSpPr>
          <p:spPr bwMode="auto">
            <a:xfrm>
              <a:off x="142" y="2519"/>
              <a:ext cx="1247" cy="860"/>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18" name="Rectangle 6"/>
            <p:cNvSpPr>
              <a:spLocks noChangeArrowheads="1"/>
            </p:cNvSpPr>
            <p:nvPr/>
          </p:nvSpPr>
          <p:spPr bwMode="auto">
            <a:xfrm>
              <a:off x="1523" y="2526"/>
              <a:ext cx="2451" cy="859"/>
            </a:xfrm>
            <a:prstGeom prst="rect">
              <a:avLst/>
            </a:prstGeom>
            <a:solidFill>
              <a:schemeClr val="tx2"/>
            </a:solidFill>
            <a:ln w="12700" algn="ctr">
              <a:solidFill>
                <a:srgbClr val="000000"/>
              </a:solidFill>
              <a:miter lim="800000"/>
              <a:headEnd/>
              <a:tailEnd/>
            </a:ln>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19" name="Rectangle 7"/>
            <p:cNvSpPr>
              <a:spLocks noChangeArrowheads="1"/>
            </p:cNvSpPr>
            <p:nvPr/>
          </p:nvSpPr>
          <p:spPr bwMode="auto">
            <a:xfrm>
              <a:off x="4111" y="2520"/>
              <a:ext cx="1547" cy="859"/>
            </a:xfrm>
            <a:prstGeom prst="rect">
              <a:avLst/>
            </a:prstGeom>
            <a:solidFill>
              <a:schemeClr val="accent1"/>
            </a:solidFill>
            <a:ln w="12700" algn="ctr">
              <a:solidFill>
                <a:srgbClr val="000000"/>
              </a:solidFill>
              <a:miter lim="800000"/>
              <a:headEnd/>
              <a:tailEnd/>
            </a:ln>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20" name="Text Box 8"/>
            <p:cNvSpPr txBox="1">
              <a:spLocks noChangeArrowheads="1"/>
            </p:cNvSpPr>
            <p:nvPr/>
          </p:nvSpPr>
          <p:spPr bwMode="auto">
            <a:xfrm>
              <a:off x="169" y="2897"/>
              <a:ext cx="125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2000" b="1" dirty="0" err="1">
                  <a:solidFill>
                    <a:srgbClr val="000000"/>
                  </a:solidFill>
                  <a:latin typeface="Courier New" pitchFamily="49" charset="0"/>
                  <a:cs typeface="Courier New" pitchFamily="49" charset="0"/>
                </a:rPr>
                <a:t>mov</a:t>
              </a:r>
              <a:r>
                <a:rPr lang="en-US" sz="2000" b="1" dirty="0">
                  <a:solidFill>
                    <a:srgbClr val="000000"/>
                  </a:solidFill>
                  <a:latin typeface="Courier New" pitchFamily="49" charset="0"/>
                  <a:cs typeface="Courier New" pitchFamily="49" charset="0"/>
                </a:rPr>
                <a:t> %eax</a:t>
              </a:r>
              <a:r>
                <a:rPr lang="en-US" sz="1800" b="1" dirty="0">
                  <a:solidFill>
                    <a:srgbClr val="000000"/>
                  </a:solidFill>
                  <a:latin typeface="Verdana" pitchFamily="34" charset="0"/>
                </a:rPr>
                <a:t> </a:t>
              </a:r>
              <a:r>
                <a:rPr lang="en-US" sz="1800" dirty="0">
                  <a:solidFill>
                    <a:srgbClr val="000000"/>
                  </a:solidFill>
                  <a:latin typeface="Verdana" pitchFamily="34" charset="0"/>
                  <a:sym typeface="Wingdings" pitchFamily="2" charset="2"/>
                </a:rPr>
                <a:t></a:t>
              </a:r>
              <a:r>
                <a:rPr lang="en-US" sz="1800" b="1" dirty="0">
                  <a:solidFill>
                    <a:srgbClr val="000000"/>
                  </a:solidFill>
                  <a:latin typeface="Verdana" pitchFamily="34" charset="0"/>
                  <a:sym typeface="Wingdings" pitchFamily="2" charset="2"/>
                </a:rPr>
                <a:t> </a:t>
              </a:r>
              <a:r>
                <a:rPr lang="en-US" sz="2000" b="1" dirty="0">
                  <a:solidFill>
                    <a:srgbClr val="000000"/>
                  </a:solidFill>
                  <a:latin typeface="Courier New" pitchFamily="49" charset="0"/>
                  <a:cs typeface="Courier New" pitchFamily="49" charset="0"/>
                </a:rPr>
                <a:t>A</a:t>
              </a:r>
            </a:p>
            <a:p>
              <a:pPr>
                <a:spcBef>
                  <a:spcPct val="10000"/>
                </a:spcBef>
              </a:pPr>
              <a:r>
                <a:rPr lang="en-US" sz="2000" b="1" dirty="0" err="1">
                  <a:solidFill>
                    <a:srgbClr val="000000"/>
                  </a:solidFill>
                  <a:latin typeface="Courier New" pitchFamily="49" charset="0"/>
                  <a:cs typeface="Courier New" pitchFamily="49" charset="0"/>
                </a:rPr>
                <a:t>mov</a:t>
              </a:r>
              <a:r>
                <a:rPr lang="en-US" sz="2000" b="1" dirty="0">
                  <a:solidFill>
                    <a:srgbClr val="000000"/>
                  </a:solidFill>
                  <a:latin typeface="Courier New" pitchFamily="49" charset="0"/>
                  <a:cs typeface="Courier New" pitchFamily="49" charset="0"/>
                </a:rPr>
                <a:t> B</a:t>
              </a:r>
              <a:r>
                <a:rPr lang="en-US" sz="1800" b="1" dirty="0">
                  <a:solidFill>
                    <a:srgbClr val="000000"/>
                  </a:solidFill>
                  <a:latin typeface="Verdana" pitchFamily="34" charset="0"/>
                </a:rPr>
                <a:t> </a:t>
              </a:r>
              <a:r>
                <a:rPr lang="en-US" sz="1800" dirty="0">
                  <a:solidFill>
                    <a:srgbClr val="000000"/>
                  </a:solidFill>
                  <a:latin typeface="Verdana" pitchFamily="34" charset="0"/>
                  <a:sym typeface="Wingdings" pitchFamily="2" charset="2"/>
                </a:rPr>
                <a:t></a:t>
              </a:r>
              <a:r>
                <a:rPr lang="en-US" sz="1800" b="1" dirty="0">
                  <a:solidFill>
                    <a:srgbClr val="000000"/>
                  </a:solidFill>
                  <a:latin typeface="Verdana" pitchFamily="34" charset="0"/>
                  <a:sym typeface="Wingdings" pitchFamily="2" charset="2"/>
                </a:rPr>
                <a:t> </a:t>
              </a:r>
              <a:r>
                <a:rPr lang="en-US" sz="2000" b="1" dirty="0">
                  <a:solidFill>
                    <a:srgbClr val="000000"/>
                  </a:solidFill>
                  <a:latin typeface="Courier New" pitchFamily="49" charset="0"/>
                  <a:cs typeface="Courier New" pitchFamily="49" charset="0"/>
                </a:rPr>
                <a:t>%eax</a:t>
              </a:r>
            </a:p>
          </p:txBody>
        </p:sp>
        <p:sp>
          <p:nvSpPr>
            <p:cNvPr id="1215521" name="Text Box 9"/>
            <p:cNvSpPr txBox="1">
              <a:spLocks noChangeArrowheads="1"/>
            </p:cNvSpPr>
            <p:nvPr/>
          </p:nvSpPr>
          <p:spPr bwMode="auto">
            <a:xfrm>
              <a:off x="1502" y="2897"/>
              <a:ext cx="257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2000" b="1" i="1" dirty="0">
                  <a:solidFill>
                    <a:srgbClr val="000000"/>
                  </a:solidFill>
                  <a:latin typeface="Courier New" pitchFamily="49" charset="0"/>
                  <a:cs typeface="Courier New" pitchFamily="49" charset="0"/>
                </a:rPr>
                <a:t>taint(%eax) = taint(A)</a:t>
              </a:r>
            </a:p>
            <a:p>
              <a:pPr>
                <a:spcBef>
                  <a:spcPct val="10000"/>
                </a:spcBef>
              </a:pPr>
              <a:r>
                <a:rPr lang="en-US" sz="2000" b="1" i="1" dirty="0">
                  <a:solidFill>
                    <a:srgbClr val="000000"/>
                  </a:solidFill>
                  <a:latin typeface="Courier New" pitchFamily="49" charset="0"/>
                  <a:cs typeface="Courier New" pitchFamily="49" charset="0"/>
                </a:rPr>
                <a:t>taint(B)    = taint(%eax)</a:t>
              </a:r>
            </a:p>
          </p:txBody>
        </p:sp>
        <p:sp>
          <p:nvSpPr>
            <p:cNvPr id="1215522" name="Text Box 10"/>
            <p:cNvSpPr txBox="1">
              <a:spLocks noChangeArrowheads="1"/>
            </p:cNvSpPr>
            <p:nvPr/>
          </p:nvSpPr>
          <p:spPr bwMode="auto">
            <a:xfrm>
              <a:off x="237" y="2502"/>
              <a:ext cx="114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spcBef>
                  <a:spcPct val="50000"/>
                </a:spcBef>
              </a:pPr>
              <a:r>
                <a:rPr lang="en-US" sz="1800" b="1">
                  <a:solidFill>
                    <a:schemeClr val="folHlink"/>
                  </a:solidFill>
                  <a:latin typeface="Verdana" pitchFamily="34" charset="0"/>
                </a:rPr>
                <a:t>Application</a:t>
              </a:r>
            </a:p>
          </p:txBody>
        </p:sp>
        <p:sp>
          <p:nvSpPr>
            <p:cNvPr id="1215523" name="Text Box 11"/>
            <p:cNvSpPr txBox="1">
              <a:spLocks noChangeArrowheads="1"/>
            </p:cNvSpPr>
            <p:nvPr/>
          </p:nvSpPr>
          <p:spPr bwMode="auto">
            <a:xfrm>
              <a:off x="1871" y="2504"/>
              <a:ext cx="153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spcBef>
                  <a:spcPct val="50000"/>
                </a:spcBef>
              </a:pPr>
              <a:r>
                <a:rPr lang="en-US" sz="1800" b="1">
                  <a:solidFill>
                    <a:schemeClr val="folHlink"/>
                  </a:solidFill>
                  <a:latin typeface="Verdana" pitchFamily="34" charset="0"/>
                </a:rPr>
                <a:t>Propagation Tracking</a:t>
              </a:r>
            </a:p>
          </p:txBody>
        </p:sp>
        <p:sp>
          <p:nvSpPr>
            <p:cNvPr id="1215524" name="Text Box 12"/>
            <p:cNvSpPr txBox="1">
              <a:spLocks noChangeArrowheads="1"/>
            </p:cNvSpPr>
            <p:nvPr/>
          </p:nvSpPr>
          <p:spPr bwMode="auto">
            <a:xfrm>
              <a:off x="4089" y="2895"/>
              <a:ext cx="161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1800" b="1" dirty="0">
                  <a:solidFill>
                    <a:srgbClr val="000000"/>
                  </a:solidFill>
                  <a:latin typeface="Neo Sans Intel" pitchFamily="34" charset="0"/>
                </a:rPr>
                <a:t>%eax inherits from A</a:t>
              </a:r>
            </a:p>
            <a:p>
              <a:pPr>
                <a:spcBef>
                  <a:spcPct val="10000"/>
                </a:spcBef>
              </a:pPr>
              <a:r>
                <a:rPr lang="en-US" sz="1800" b="1" dirty="0">
                  <a:solidFill>
                    <a:srgbClr val="000000"/>
                  </a:solidFill>
                  <a:latin typeface="Neo Sans Intel" pitchFamily="34" charset="0"/>
                </a:rPr>
                <a:t>B inherits from %eax</a:t>
              </a:r>
            </a:p>
          </p:txBody>
        </p:sp>
        <p:sp>
          <p:nvSpPr>
            <p:cNvPr id="1215525" name="Text Box 13"/>
            <p:cNvSpPr txBox="1">
              <a:spLocks noChangeArrowheads="1"/>
            </p:cNvSpPr>
            <p:nvPr/>
          </p:nvSpPr>
          <p:spPr bwMode="auto">
            <a:xfrm>
              <a:off x="4194" y="2506"/>
              <a:ext cx="11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spcBef>
                  <a:spcPct val="50000"/>
                </a:spcBef>
              </a:pPr>
              <a:r>
                <a:rPr lang="en-US" sz="1800" b="1">
                  <a:solidFill>
                    <a:schemeClr val="folHlink"/>
                  </a:solidFill>
                  <a:latin typeface="Verdana" pitchFamily="34" charset="0"/>
                </a:rPr>
                <a:t>Inheritance Tracking</a:t>
              </a:r>
            </a:p>
          </p:txBody>
        </p:sp>
      </p:grpSp>
      <p:grpSp>
        <p:nvGrpSpPr>
          <p:cNvPr id="3" name="Group 24"/>
          <p:cNvGrpSpPr>
            <a:grpSpLocks/>
          </p:cNvGrpSpPr>
          <p:nvPr/>
        </p:nvGrpSpPr>
        <p:grpSpPr bwMode="auto">
          <a:xfrm>
            <a:off x="179388" y="3070225"/>
            <a:ext cx="8828087" cy="808038"/>
            <a:chOff x="199" y="2285"/>
            <a:chExt cx="5561" cy="509"/>
          </a:xfrm>
        </p:grpSpPr>
        <p:sp>
          <p:nvSpPr>
            <p:cNvPr id="1215527" name="Rectangle 15"/>
            <p:cNvSpPr>
              <a:spLocks noChangeArrowheads="1"/>
            </p:cNvSpPr>
            <p:nvPr/>
          </p:nvSpPr>
          <p:spPr bwMode="auto">
            <a:xfrm>
              <a:off x="199" y="2285"/>
              <a:ext cx="1247" cy="503"/>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28" name="Rectangle 16"/>
            <p:cNvSpPr>
              <a:spLocks noChangeArrowheads="1"/>
            </p:cNvSpPr>
            <p:nvPr/>
          </p:nvSpPr>
          <p:spPr bwMode="auto">
            <a:xfrm>
              <a:off x="1580" y="2292"/>
              <a:ext cx="2451" cy="502"/>
            </a:xfrm>
            <a:prstGeom prst="rect">
              <a:avLst/>
            </a:prstGeom>
            <a:solidFill>
              <a:schemeClr val="tx2"/>
            </a:solidFill>
            <a:ln w="12700" algn="ctr">
              <a:solidFill>
                <a:srgbClr val="000000"/>
              </a:solidFill>
              <a:miter lim="800000"/>
              <a:headEnd/>
              <a:tailEnd/>
            </a:ln>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29" name="Rectangle 17"/>
            <p:cNvSpPr>
              <a:spLocks noChangeArrowheads="1"/>
            </p:cNvSpPr>
            <p:nvPr/>
          </p:nvSpPr>
          <p:spPr bwMode="auto">
            <a:xfrm>
              <a:off x="4168" y="2286"/>
              <a:ext cx="1547" cy="502"/>
            </a:xfrm>
            <a:prstGeom prst="rect">
              <a:avLst/>
            </a:prstGeom>
            <a:solidFill>
              <a:schemeClr val="accent1"/>
            </a:solidFill>
            <a:ln w="12700" algn="ctr">
              <a:solidFill>
                <a:srgbClr val="000000"/>
              </a:solidFill>
              <a:miter lim="800000"/>
              <a:headEnd/>
              <a:tailEnd/>
            </a:ln>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30" name="Text Box 18"/>
            <p:cNvSpPr txBox="1">
              <a:spLocks noChangeArrowheads="1"/>
            </p:cNvSpPr>
            <p:nvPr/>
          </p:nvSpPr>
          <p:spPr bwMode="auto">
            <a:xfrm>
              <a:off x="226" y="2306"/>
              <a:ext cx="12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1800" b="1">
                  <a:solidFill>
                    <a:srgbClr val="000000"/>
                  </a:solidFill>
                  <a:latin typeface="Courier New" pitchFamily="49" charset="0"/>
                </a:rPr>
                <a:t>add %ebx</a:t>
              </a:r>
              <a:r>
                <a:rPr lang="en-US" sz="1800" b="1">
                  <a:solidFill>
                    <a:srgbClr val="000000"/>
                  </a:solidFill>
                  <a:latin typeface="Verdana" pitchFamily="34" charset="0"/>
                </a:rPr>
                <a:t> </a:t>
              </a:r>
              <a:r>
                <a:rPr lang="en-US" sz="1800">
                  <a:solidFill>
                    <a:srgbClr val="000000"/>
                  </a:solidFill>
                  <a:latin typeface="Verdana" pitchFamily="34" charset="0"/>
                  <a:sym typeface="Wingdings" pitchFamily="2" charset="2"/>
                </a:rPr>
                <a:t></a:t>
              </a:r>
              <a:r>
                <a:rPr lang="en-US" sz="1800" b="1">
                  <a:solidFill>
                    <a:srgbClr val="000000"/>
                  </a:solidFill>
                  <a:latin typeface="Verdana" pitchFamily="34" charset="0"/>
                  <a:sym typeface="Wingdings" pitchFamily="2" charset="2"/>
                </a:rPr>
                <a:t> </a:t>
              </a:r>
              <a:r>
                <a:rPr lang="en-US" sz="1800" b="1">
                  <a:solidFill>
                    <a:srgbClr val="000000"/>
                  </a:solidFill>
                  <a:latin typeface="Courier New" pitchFamily="49" charset="0"/>
                </a:rPr>
                <a:t>D</a:t>
              </a:r>
            </a:p>
          </p:txBody>
        </p:sp>
        <p:sp>
          <p:nvSpPr>
            <p:cNvPr id="1215531" name="Text Box 19"/>
            <p:cNvSpPr txBox="1">
              <a:spLocks noChangeArrowheads="1"/>
            </p:cNvSpPr>
            <p:nvPr/>
          </p:nvSpPr>
          <p:spPr bwMode="auto">
            <a:xfrm>
              <a:off x="1559" y="2306"/>
              <a:ext cx="25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2000" b="1" i="1">
                  <a:solidFill>
                    <a:srgbClr val="000000"/>
                  </a:solidFill>
                  <a:latin typeface="Courier New" pitchFamily="49" charset="0"/>
                </a:rPr>
                <a:t>taint(%ebx) |= taint(D)</a:t>
              </a:r>
              <a:endParaRPr lang="en-US" sz="2000" b="1" i="1">
                <a:solidFill>
                  <a:srgbClr val="000000"/>
                </a:solidFill>
                <a:latin typeface="Courier New" pitchFamily="49" charset="0"/>
                <a:cs typeface="Courier New" pitchFamily="49" charset="0"/>
              </a:endParaRPr>
            </a:p>
          </p:txBody>
        </p:sp>
        <p:sp>
          <p:nvSpPr>
            <p:cNvPr id="1215532" name="Text Box 22"/>
            <p:cNvSpPr txBox="1">
              <a:spLocks noChangeArrowheads="1"/>
            </p:cNvSpPr>
            <p:nvPr/>
          </p:nvSpPr>
          <p:spPr bwMode="auto">
            <a:xfrm>
              <a:off x="4146" y="2304"/>
              <a:ext cx="16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1800" b="1">
                  <a:solidFill>
                    <a:srgbClr val="000000"/>
                  </a:solidFill>
                  <a:latin typeface="Neo Sans Intel" pitchFamily="34" charset="0"/>
                </a:rPr>
                <a:t>insert D into %ebx’s inherit-from list</a:t>
              </a:r>
            </a:p>
          </p:txBody>
        </p:sp>
      </p:grpSp>
    </p:spTree>
    <p:extLst>
      <p:ext uri="{BB962C8B-B14F-4D97-AF65-F5344CB8AC3E}">
        <p14:creationId xmlns:p14="http://schemas.microsoft.com/office/powerpoint/2010/main" val="4102638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44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a:prstGeom prst="rect">
            <a:avLst/>
          </a:prstGeom>
        </p:spPr>
        <p:txBody>
          <a:bodyPr/>
          <a:lstStyle/>
          <a:p>
            <a:pPr algn="ctr"/>
            <a:r>
              <a:rPr lang="en-US" sz="4000" dirty="0" smtClean="0"/>
              <a:t>Disclaimer</a:t>
            </a:r>
            <a:endParaRPr lang="en-US" sz="4000" dirty="0"/>
          </a:p>
        </p:txBody>
      </p:sp>
      <p:sp>
        <p:nvSpPr>
          <p:cNvPr id="3" name="Content Placeholder 2"/>
          <p:cNvSpPr>
            <a:spLocks noGrp="1"/>
          </p:cNvSpPr>
          <p:nvPr>
            <p:ph idx="4294967295"/>
          </p:nvPr>
        </p:nvSpPr>
        <p:spPr>
          <a:xfrm>
            <a:off x="539552" y="2204864"/>
            <a:ext cx="8532440" cy="4525962"/>
          </a:xfrm>
          <a:prstGeom prst="rect">
            <a:avLst/>
          </a:prstGeom>
        </p:spPr>
        <p:txBody>
          <a:bodyPr>
            <a:normAutofit/>
          </a:bodyPr>
          <a:lstStyle/>
          <a:p>
            <a:pPr marL="0" indent="0" algn="ctr">
              <a:buNone/>
            </a:pPr>
            <a:r>
              <a:rPr lang="en-US" dirty="0" smtClean="0"/>
              <a:t>We don’t speak for our employer(duh!).  All the opinions and information presented here is our responsibility</a:t>
            </a:r>
            <a:endParaRPr lang="en-US" dirty="0"/>
          </a:p>
          <a:p>
            <a:pPr algn="ctr"/>
            <a:endParaRPr lang="en-US" dirty="0" smtClean="0"/>
          </a:p>
          <a:p>
            <a:pPr lvl="2"/>
            <a:r>
              <a:rPr lang="en-US" sz="1200" dirty="0" smtClean="0"/>
              <a:t>  </a:t>
            </a:r>
            <a:r>
              <a:rPr lang="en-US" sz="1200" dirty="0" smtClean="0"/>
              <a:t>No, we are *not* part of the Intel Security Group (McAfee)</a:t>
            </a:r>
          </a:p>
          <a:p>
            <a:pPr algn="ctr"/>
            <a:endParaRPr lang="en-US" dirty="0"/>
          </a:p>
        </p:txBody>
      </p:sp>
    </p:spTree>
    <p:extLst>
      <p:ext uri="{BB962C8B-B14F-4D97-AF65-F5344CB8AC3E}">
        <p14:creationId xmlns:p14="http://schemas.microsoft.com/office/powerpoint/2010/main" val="1716340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7055380" cy="1400530"/>
          </a:xfrm>
        </p:spPr>
        <p:txBody>
          <a:bodyPr/>
          <a:lstStyle/>
          <a:p>
            <a:pPr algn="ctr"/>
            <a:r>
              <a:rPr lang="pt-BR" sz="4000" dirty="0" smtClean="0"/>
              <a:t>Tracking Instructions</a:t>
            </a:r>
            <a:endParaRPr lang="en-US" sz="4000" dirty="0"/>
          </a:p>
        </p:txBody>
      </p:sp>
      <p:sp>
        <p:nvSpPr>
          <p:cNvPr id="3" name="Content Placeholder 2"/>
          <p:cNvSpPr>
            <a:spLocks noGrp="1"/>
          </p:cNvSpPr>
          <p:nvPr>
            <p:ph idx="1"/>
          </p:nvPr>
        </p:nvSpPr>
        <p:spPr>
          <a:xfrm>
            <a:off x="899592" y="1196752"/>
            <a:ext cx="6711654" cy="4195481"/>
          </a:xfrm>
        </p:spPr>
        <p:txBody>
          <a:bodyPr>
            <a:noAutofit/>
          </a:bodyPr>
          <a:lstStyle/>
          <a:p>
            <a:r>
              <a:rPr lang="pt-BR" sz="1600" dirty="0" smtClean="0"/>
              <a:t>Pure assignments:  Easy to track</a:t>
            </a:r>
          </a:p>
          <a:p>
            <a:pPr lvl="1"/>
            <a:r>
              <a:rPr lang="pt-BR" sz="1600" dirty="0" smtClean="0"/>
              <a:t>If a tainted location is used to define another location, this new location will be tainted</a:t>
            </a:r>
          </a:p>
          <a:p>
            <a:pPr lvl="1"/>
            <a:endParaRPr lang="pt-BR" sz="1600" dirty="0"/>
          </a:p>
          <a:p>
            <a:r>
              <a:rPr lang="pt-BR" sz="1600" dirty="0" smtClean="0"/>
              <a:t>Operations over strings are tainted when:</a:t>
            </a:r>
          </a:p>
          <a:p>
            <a:pPr lvl="1"/>
            <a:r>
              <a:rPr lang="pt-BR" sz="1600" dirty="0" smtClean="0"/>
              <a:t>They are used to calculate string sizes using a tained location</a:t>
            </a:r>
          </a:p>
          <a:p>
            <a:pPr lvl="2"/>
            <a:r>
              <a:rPr lang="pt-BR" dirty="0" smtClean="0"/>
              <a:t>a = strlen(tainted(string));</a:t>
            </a:r>
          </a:p>
          <a:p>
            <a:pPr lvl="2"/>
            <a:r>
              <a:rPr lang="pt-BR" dirty="0" smtClean="0"/>
              <a:t>Since the ‘string’ is tainted, we assume the attacker controls ‘a’</a:t>
            </a:r>
          </a:p>
          <a:p>
            <a:pPr lvl="1"/>
            <a:r>
              <a:rPr lang="pt-BR" sz="1600" dirty="0" smtClean="0"/>
              <a:t>Search for some specific char using a tainted location, defining a flag if found or not found</a:t>
            </a:r>
          </a:p>
          <a:p>
            <a:pPr lvl="2"/>
            <a:r>
              <a:rPr lang="pt-BR" dirty="0" smtClean="0"/>
              <a:t>pointer = strchr(tainted(string), some_char);</a:t>
            </a:r>
            <a:endParaRPr lang="en-US" dirty="0" smtClean="0"/>
          </a:p>
          <a:p>
            <a:pPr lvl="2"/>
            <a:r>
              <a:rPr lang="pt-BR" dirty="0" smtClean="0"/>
              <a:t>If (pointer) flag=1;</a:t>
            </a:r>
          </a:p>
          <a:p>
            <a:pPr lvl="2"/>
            <a:r>
              <a:rPr lang="pt-BR" dirty="0" smtClean="0"/>
              <a:t>‘flag’ is tainted if the attacker controls ‘string’ or ‘some_char’</a:t>
            </a:r>
          </a:p>
        </p:txBody>
      </p:sp>
    </p:spTree>
    <p:extLst>
      <p:ext uri="{BB962C8B-B14F-4D97-AF65-F5344CB8AC3E}">
        <p14:creationId xmlns:p14="http://schemas.microsoft.com/office/powerpoint/2010/main" val="4201600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055380" cy="1400530"/>
          </a:xfrm>
        </p:spPr>
        <p:txBody>
          <a:bodyPr/>
          <a:lstStyle/>
          <a:p>
            <a:pPr algn="ctr"/>
            <a:r>
              <a:rPr lang="pt-BR" sz="4000" dirty="0" smtClean="0"/>
              <a:t>Tracking Instructions </a:t>
            </a:r>
            <a:r>
              <a:rPr lang="pt-BR" sz="1200" dirty="0" smtClean="0"/>
              <a:t>contd</a:t>
            </a:r>
            <a:r>
              <a:rPr lang="pt-BR" sz="4000" dirty="0" smtClean="0"/>
              <a:t>..</a:t>
            </a:r>
            <a:endParaRPr lang="en-US" sz="4000" dirty="0"/>
          </a:p>
        </p:txBody>
      </p:sp>
      <p:sp>
        <p:nvSpPr>
          <p:cNvPr id="3" name="Content Placeholder 2"/>
          <p:cNvSpPr>
            <a:spLocks noGrp="1"/>
          </p:cNvSpPr>
          <p:nvPr>
            <p:ph idx="1"/>
          </p:nvPr>
        </p:nvSpPr>
        <p:spPr/>
        <p:txBody>
          <a:bodyPr/>
          <a:lstStyle/>
          <a:p>
            <a:r>
              <a:rPr lang="pt-BR" dirty="0" smtClean="0"/>
              <a:t>Arithmetic instructions with at least one tainted data usually define tainted results</a:t>
            </a:r>
          </a:p>
          <a:p>
            <a:pPr marL="0" indent="0">
              <a:buNone/>
            </a:pPr>
            <a:endParaRPr lang="pt-BR" dirty="0" smtClean="0"/>
          </a:p>
          <a:p>
            <a:r>
              <a:rPr lang="pt-BR" dirty="0" smtClean="0"/>
              <a:t>Those arithmetic instructions can be simplified to map to boolean operations and then the following rules applies</a:t>
            </a:r>
            <a:endParaRPr lang="en-US" dirty="0"/>
          </a:p>
        </p:txBody>
      </p:sp>
    </p:spTree>
    <p:extLst>
      <p:ext uri="{BB962C8B-B14F-4D97-AF65-F5344CB8AC3E}">
        <p14:creationId xmlns:p14="http://schemas.microsoft.com/office/powerpoint/2010/main" val="141261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7055380" cy="1400530"/>
          </a:xfrm>
        </p:spPr>
        <p:txBody>
          <a:bodyPr/>
          <a:lstStyle/>
          <a:p>
            <a:pPr algn="ctr"/>
            <a:r>
              <a:rPr lang="pt-BR" sz="4000" dirty="0" smtClean="0"/>
              <a:t>Eflags and Flow Information</a:t>
            </a:r>
            <a:endParaRPr lang="en-US" sz="4000" dirty="0"/>
          </a:p>
        </p:txBody>
      </p:sp>
      <p:sp>
        <p:nvSpPr>
          <p:cNvPr id="3" name="Content Placeholder 2"/>
          <p:cNvSpPr>
            <a:spLocks noGrp="1"/>
          </p:cNvSpPr>
          <p:nvPr>
            <p:ph idx="1"/>
          </p:nvPr>
        </p:nvSpPr>
        <p:spPr/>
        <p:txBody>
          <a:bodyPr/>
          <a:lstStyle/>
          <a:p>
            <a:r>
              <a:rPr lang="pt-BR" dirty="0" smtClean="0"/>
              <a:t>The eflags register can also be tainted to monitor flags conditions influencing in operations (and flow)</a:t>
            </a:r>
          </a:p>
          <a:p>
            <a:endParaRPr lang="pt-BR" dirty="0"/>
          </a:p>
          <a:p>
            <a:r>
              <a:rPr lang="pt-BR" dirty="0" smtClean="0"/>
              <a:t>In the presented approach, conditional branches are taken care due to the trace generated by the WinDBG plugin (single-stepping)</a:t>
            </a:r>
            <a:endParaRPr lang="en-US" dirty="0"/>
          </a:p>
        </p:txBody>
      </p:sp>
    </p:spTree>
    <p:extLst>
      <p:ext uri="{BB962C8B-B14F-4D97-AF65-F5344CB8AC3E}">
        <p14:creationId xmlns:p14="http://schemas.microsoft.com/office/powerpoint/2010/main" val="122705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004" y="260648"/>
            <a:ext cx="7055380" cy="1400530"/>
          </a:xfrm>
        </p:spPr>
        <p:txBody>
          <a:bodyPr/>
          <a:lstStyle/>
          <a:p>
            <a:pPr algn="ctr"/>
            <a:r>
              <a:rPr lang="pt-BR" sz="4000" dirty="0" smtClean="0"/>
              <a:t>Backward Taint Analysis</a:t>
            </a:r>
            <a:endParaRPr lang="en-US" sz="4000" dirty="0"/>
          </a:p>
        </p:txBody>
      </p:sp>
      <p:sp>
        <p:nvSpPr>
          <p:cNvPr id="3" name="Content Placeholder 2"/>
          <p:cNvSpPr>
            <a:spLocks noGrp="1"/>
          </p:cNvSpPr>
          <p:nvPr>
            <p:ph idx="1"/>
          </p:nvPr>
        </p:nvSpPr>
        <p:spPr>
          <a:xfrm>
            <a:off x="827584" y="1484784"/>
            <a:ext cx="7632848" cy="4195481"/>
          </a:xfrm>
        </p:spPr>
        <p:txBody>
          <a:bodyPr/>
          <a:lstStyle/>
          <a:p>
            <a:r>
              <a:rPr lang="pt-BR" dirty="0" smtClean="0"/>
              <a:t>Divide the analysis process in two parts:</a:t>
            </a:r>
          </a:p>
          <a:p>
            <a:pPr lvl="1"/>
            <a:r>
              <a:rPr lang="en-US" dirty="0" smtClean="0"/>
              <a:t>A trace from a good state to the crash (incrementally dumped to a file) -&gt; Gather substantial information about the target application when it receives the input data, which is formally named 'analysis' </a:t>
            </a:r>
          </a:p>
          <a:p>
            <a:pPr marL="457207" lvl="1" indent="0">
              <a:buNone/>
            </a:pPr>
            <a:endParaRPr lang="en-US" dirty="0" smtClean="0"/>
          </a:p>
          <a:p>
            <a:pPr lvl="1"/>
            <a:r>
              <a:rPr lang="en-US" dirty="0" smtClean="0"/>
              <a:t>Analysis of the trace file -&gt; Formally defined as 'verification' step, where the conclusive analysis is done </a:t>
            </a:r>
          </a:p>
          <a:p>
            <a:pPr lvl="1"/>
            <a:endParaRPr lang="en-US" dirty="0"/>
          </a:p>
        </p:txBody>
      </p:sp>
    </p:spTree>
    <p:extLst>
      <p:ext uri="{BB962C8B-B14F-4D97-AF65-F5344CB8AC3E}">
        <p14:creationId xmlns:p14="http://schemas.microsoft.com/office/powerpoint/2010/main" val="1819422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539B6F8-FF55-468F-A551-54344544E817}" type="slidenum">
              <a:rPr lang="en-US" smtClean="0"/>
              <a:pPr/>
              <a:t>24</a:t>
            </a:fld>
            <a:endParaRPr lang="en-US"/>
          </a:p>
        </p:txBody>
      </p:sp>
      <p:sp>
        <p:nvSpPr>
          <p:cNvPr id="7" name="TextBox 6"/>
          <p:cNvSpPr txBox="1"/>
          <p:nvPr/>
        </p:nvSpPr>
        <p:spPr>
          <a:xfrm>
            <a:off x="179512" y="906602"/>
            <a:ext cx="8424936" cy="5078313"/>
          </a:xfrm>
          <a:prstGeom prst="rect">
            <a:avLst/>
          </a:prstGeom>
          <a:noFill/>
        </p:spPr>
        <p:txBody>
          <a:bodyPr wrap="square" rtlCol="0">
            <a:spAutoFit/>
          </a:bodyPr>
          <a:lstStyle/>
          <a:p>
            <a:endParaRPr lang="en-US" dirty="0"/>
          </a:p>
          <a:p>
            <a:pPr algn="ctr">
              <a:buSzPct val="80000"/>
            </a:pPr>
            <a:r>
              <a:rPr lang="en-US" dirty="0" smtClean="0"/>
              <a:t>       </a:t>
            </a:r>
          </a:p>
          <a:p>
            <a:pPr marL="285750" indent="-285750" algn="ctr">
              <a:buSzPct val="80000"/>
              <a:buFont typeface="Wingdings" panose="05000000000000000000" pitchFamily="2" charset="2"/>
              <a:buChar char="Ø"/>
            </a:pPr>
            <a:endParaRPr lang="en-US" dirty="0"/>
          </a:p>
          <a:p>
            <a:pPr marL="285750" indent="-285750" algn="ctr">
              <a:buSzPct val="80000"/>
              <a:buFont typeface="Wingdings" panose="05000000000000000000" pitchFamily="2" charset="2"/>
              <a:buChar char="Ø"/>
            </a:pPr>
            <a:endParaRPr lang="en-US" dirty="0" smtClean="0"/>
          </a:p>
          <a:p>
            <a:pPr marL="285750" indent="-285750" algn="ctr">
              <a:buSzPct val="80000"/>
              <a:buFont typeface="Wingdings" panose="05000000000000000000" pitchFamily="2" charset="2"/>
              <a:buChar char="Ø"/>
            </a:pPr>
            <a:r>
              <a:rPr lang="en-US" dirty="0" smtClean="0"/>
              <a:t>To see what kind of primitives (read/write/calls) are available we ‘prototype’ input control and allocate a fake object structure in memory such that the program can continue from the point of the crash to other code paths. </a:t>
            </a:r>
          </a:p>
          <a:p>
            <a:pPr marL="285750" indent="-285750" algn="ctr">
              <a:buSzPct val="80000"/>
              <a:buFont typeface="Wingdings" panose="05000000000000000000" pitchFamily="2" charset="2"/>
              <a:buChar char="Ø"/>
            </a:pPr>
            <a:endParaRPr lang="en-US" dirty="0"/>
          </a:p>
          <a:p>
            <a:pPr marL="285750" indent="-285750" algn="ctr">
              <a:buSzPct val="80000"/>
              <a:buFont typeface="Wingdings" panose="05000000000000000000" pitchFamily="2" charset="2"/>
              <a:buChar char="Ø"/>
            </a:pPr>
            <a:endParaRPr lang="en-US" dirty="0" smtClean="0"/>
          </a:p>
          <a:p>
            <a:pPr marL="285750" indent="-285750" algn="ctr">
              <a:buSzPct val="80000"/>
              <a:buFont typeface="Wingdings" panose="05000000000000000000" pitchFamily="2" charset="2"/>
              <a:buChar char="Ø"/>
            </a:pPr>
            <a:r>
              <a:rPr lang="en-US" dirty="0" smtClean="0"/>
              <a:t>The property of such </a:t>
            </a:r>
            <a:r>
              <a:rPr lang="en-US" dirty="0"/>
              <a:t>fake memory structure </a:t>
            </a:r>
            <a:r>
              <a:rPr lang="en-US" dirty="0" smtClean="0"/>
              <a:t>should guarantee to </a:t>
            </a:r>
            <a:r>
              <a:rPr lang="en-US" dirty="0"/>
              <a:t>a </a:t>
            </a:r>
            <a:r>
              <a:rPr lang="en-US" dirty="0" smtClean="0"/>
              <a:t>reasonable extent </a:t>
            </a:r>
            <a:r>
              <a:rPr lang="en-US" dirty="0"/>
              <a:t>that any memory references (like virtual function tables or other object pointers) will be resolved including memory address references that are additive or subtractive to the faulting address(which is </a:t>
            </a:r>
            <a:r>
              <a:rPr lang="en-US" dirty="0" smtClean="0"/>
              <a:t>already assumed </a:t>
            </a:r>
            <a:r>
              <a:rPr lang="en-US" dirty="0"/>
              <a:t>controllable). </a:t>
            </a:r>
            <a:endParaRPr lang="en-US" dirty="0" smtClean="0"/>
          </a:p>
          <a:p>
            <a:pPr marL="285750" indent="-285750" algn="ctr">
              <a:buSzPct val="80000"/>
              <a:buFont typeface="Wingdings" panose="05000000000000000000" pitchFamily="2" charset="2"/>
              <a:buChar char="Ø"/>
            </a:pPr>
            <a:endParaRPr lang="en-US" dirty="0"/>
          </a:p>
          <a:p>
            <a:pPr marL="285750" indent="-285750" algn="ctr">
              <a:buSzPct val="80000"/>
              <a:buFont typeface="Wingdings" panose="05000000000000000000" pitchFamily="2" charset="2"/>
              <a:buChar char="Ø"/>
            </a:pPr>
            <a:endParaRPr lang="en-US" dirty="0"/>
          </a:p>
          <a:p>
            <a:pPr marL="285750" indent="-285750" algn="ctr">
              <a:buSzPct val="80000"/>
              <a:buFont typeface="Wingdings" panose="05000000000000000000" pitchFamily="2" charset="2"/>
              <a:buChar char="Ø"/>
            </a:pPr>
            <a:r>
              <a:rPr lang="en-US" dirty="0" smtClean="0"/>
              <a:t>In essence one could imagine it as simulating the reallocation of a fake object ‘within’ the debugger in a use-after-free situation and continuing the exception. Or allocating an adjacent object in an out of bounds access violation, etc.</a:t>
            </a:r>
            <a:endParaRPr lang="en-US" dirty="0"/>
          </a:p>
        </p:txBody>
      </p:sp>
      <p:sp>
        <p:nvSpPr>
          <p:cNvPr id="6" name="Title 1"/>
          <p:cNvSpPr txBox="1">
            <a:spLocks/>
          </p:cNvSpPr>
          <p:nvPr/>
        </p:nvSpPr>
        <p:spPr>
          <a:xfrm>
            <a:off x="1043608" y="-493928"/>
            <a:ext cx="7055380" cy="1400530"/>
          </a:xfrm>
          <a:prstGeom prst="rect">
            <a:avLst/>
          </a:prstGeom>
        </p:spPr>
        <p:txBody>
          <a:bodyPr vert="horz" lIns="91440" tIns="45720" rIns="91440" bIns="45720" rtlCol="0" anchor="b">
            <a:noAutofit/>
          </a:bodyPr>
          <a:lstStyle>
            <a:lvl1pPr algn="l" defTabSz="457207"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000" dirty="0" smtClean="0"/>
              <a:t>Forward Taint Analysis</a:t>
            </a:r>
            <a:endParaRPr lang="en-US" sz="4000" dirty="0"/>
          </a:p>
        </p:txBody>
      </p:sp>
    </p:spTree>
    <p:extLst>
      <p:ext uri="{BB962C8B-B14F-4D97-AF65-F5344CB8AC3E}">
        <p14:creationId xmlns:p14="http://schemas.microsoft.com/office/powerpoint/2010/main" val="12737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020" y="300278"/>
            <a:ext cx="7055380" cy="1400530"/>
          </a:xfrm>
        </p:spPr>
        <p:txBody>
          <a:bodyPr/>
          <a:lstStyle/>
          <a:p>
            <a:pPr algn="ctr"/>
            <a:r>
              <a:rPr lang="en-US" dirty="0" smtClean="0"/>
              <a:t>Fake Memory Structure Sample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776"/>
            <a:ext cx="9144000" cy="5445224"/>
          </a:xfrm>
          <a:prstGeom prst="rect">
            <a:avLst/>
          </a:prstGeom>
        </p:spPr>
      </p:pic>
    </p:spTree>
    <p:extLst>
      <p:ext uri="{BB962C8B-B14F-4D97-AF65-F5344CB8AC3E}">
        <p14:creationId xmlns:p14="http://schemas.microsoft.com/office/powerpoint/2010/main" val="35899736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964" y="332656"/>
            <a:ext cx="7055380" cy="1400530"/>
          </a:xfrm>
        </p:spPr>
        <p:txBody>
          <a:bodyPr/>
          <a:lstStyle/>
          <a:p>
            <a:pPr algn="ctr"/>
            <a:r>
              <a:rPr lang="en-US" sz="4000" dirty="0" smtClean="0"/>
              <a:t>Forward Logic</a:t>
            </a:r>
            <a:endParaRPr lang="en-US" sz="4000" dirty="0"/>
          </a:p>
        </p:txBody>
      </p:sp>
      <p:sp>
        <p:nvSpPr>
          <p:cNvPr id="3" name="Content Placeholder 2"/>
          <p:cNvSpPr>
            <a:spLocks noGrp="1"/>
          </p:cNvSpPr>
          <p:nvPr>
            <p:ph idx="1"/>
          </p:nvPr>
        </p:nvSpPr>
        <p:spPr>
          <a:xfrm>
            <a:off x="828436" y="1340768"/>
            <a:ext cx="6711654" cy="4195481"/>
          </a:xfrm>
        </p:spPr>
        <p:txBody>
          <a:bodyPr>
            <a:noAutofit/>
          </a:bodyPr>
          <a:lstStyle/>
          <a:p>
            <a:pPr lvl="0"/>
            <a:r>
              <a:rPr lang="en-US" sz="1600" dirty="0"/>
              <a:t>In the debugger you see a seemingly non exploitable read AV (access violation). </a:t>
            </a:r>
            <a:endParaRPr lang="en-US" sz="1600" dirty="0" smtClean="0"/>
          </a:p>
          <a:p>
            <a:pPr lvl="1"/>
            <a:r>
              <a:rPr lang="en-US" sz="1300" dirty="0" smtClean="0"/>
              <a:t>Example:  </a:t>
            </a:r>
            <a:r>
              <a:rPr lang="en-US" sz="1300" dirty="0" err="1" smtClean="0"/>
              <a:t>mov</a:t>
            </a:r>
            <a:r>
              <a:rPr lang="en-US" sz="1300" dirty="0" smtClean="0"/>
              <a:t> </a:t>
            </a:r>
            <a:r>
              <a:rPr lang="en-US" sz="1300" dirty="0"/>
              <a:t>eax ,[ecx] ; ( ecx is supposed here to be a pointer to attacker controlled memory</a:t>
            </a:r>
            <a:r>
              <a:rPr lang="en-US" sz="1300" dirty="0" smtClean="0"/>
              <a:t>.)</a:t>
            </a:r>
          </a:p>
          <a:p>
            <a:pPr lvl="1"/>
            <a:r>
              <a:rPr lang="en-US" sz="1300" dirty="0" smtClean="0"/>
              <a:t> </a:t>
            </a:r>
            <a:r>
              <a:rPr lang="en-US" sz="1300" dirty="0"/>
              <a:t>You allocate a chunk of memory within the process (preferably the size of the memory pointed to by ecx to mimic an accurate freed block control using heap </a:t>
            </a:r>
            <a:r>
              <a:rPr lang="en-US" sz="1300" dirty="0" smtClean="0"/>
              <a:t>massaging,feng</a:t>
            </a:r>
            <a:r>
              <a:rPr lang="en-US" sz="1300" dirty="0"/>
              <a:t>-</a:t>
            </a:r>
            <a:r>
              <a:rPr lang="en-US" sz="1300" dirty="0" smtClean="0"/>
              <a:t>shui)</a:t>
            </a:r>
            <a:endParaRPr lang="en-US" sz="1600" dirty="0"/>
          </a:p>
          <a:p>
            <a:pPr lvl="0"/>
            <a:r>
              <a:rPr lang="en-US" sz="1600" dirty="0"/>
              <a:t>The permissions of all memory blocks </a:t>
            </a:r>
            <a:r>
              <a:rPr lang="en-US" sz="1600" dirty="0" smtClean="0"/>
              <a:t>in a linked list chain are </a:t>
            </a:r>
            <a:r>
              <a:rPr lang="en-US" sz="1600" dirty="0"/>
              <a:t>r</a:t>
            </a:r>
            <a:r>
              <a:rPr lang="en-US" sz="1600" dirty="0" smtClean="0"/>
              <a:t>ead-only</a:t>
            </a:r>
            <a:r>
              <a:rPr lang="en-US" sz="1600" dirty="0"/>
              <a:t>. So any attempt to write/execute on any of the values within the memory blocks would cause an exception later and that shows evidence of </a:t>
            </a:r>
            <a:r>
              <a:rPr lang="en-US" sz="1600" dirty="0" smtClean="0"/>
              <a:t>exploitability</a:t>
            </a:r>
            <a:endParaRPr lang="en-US" sz="1600" dirty="0"/>
          </a:p>
          <a:p>
            <a:endParaRPr lang="en-US" sz="1600" dirty="0"/>
          </a:p>
          <a:p>
            <a:pPr lvl="0"/>
            <a:r>
              <a:rPr lang="en-US" sz="1600" dirty="0"/>
              <a:t>Now manually change the ecx value in the crash </a:t>
            </a:r>
            <a:r>
              <a:rPr lang="en-US" sz="1600" dirty="0" smtClean="0"/>
              <a:t>to </a:t>
            </a:r>
            <a:r>
              <a:rPr lang="en-US" sz="1600" dirty="0"/>
              <a:t>point to the address of </a:t>
            </a:r>
            <a:r>
              <a:rPr lang="en-US" sz="1600" dirty="0" smtClean="0"/>
              <a:t>the root of this linked list which </a:t>
            </a:r>
            <a:r>
              <a:rPr lang="en-US" sz="1600" dirty="0"/>
              <a:t>is the root of the chain of memory blocks pointing to one </a:t>
            </a:r>
            <a:r>
              <a:rPr lang="en-US" sz="1600" dirty="0" smtClean="0"/>
              <a:t>another</a:t>
            </a:r>
            <a:endParaRPr lang="en-US" sz="1600" dirty="0"/>
          </a:p>
          <a:p>
            <a:endParaRPr lang="en-US" sz="1600" dirty="0"/>
          </a:p>
          <a:p>
            <a:pPr lvl="0"/>
            <a:r>
              <a:rPr lang="en-US" sz="1600" dirty="0"/>
              <a:t>Continue the program execution and it will continue from the point of crash with the modified value of ecx. </a:t>
            </a:r>
          </a:p>
          <a:p>
            <a:endParaRPr lang="en-US" sz="1600" dirty="0"/>
          </a:p>
        </p:txBody>
      </p:sp>
    </p:spTree>
    <p:extLst>
      <p:ext uri="{BB962C8B-B14F-4D97-AF65-F5344CB8AC3E}">
        <p14:creationId xmlns:p14="http://schemas.microsoft.com/office/powerpoint/2010/main" val="172746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73859" name="Rectangle 3"/>
          <p:cNvSpPr>
            <a:spLocks noGrp="1" noChangeArrowheads="1"/>
          </p:cNvSpPr>
          <p:nvPr>
            <p:ph idx="1"/>
          </p:nvPr>
        </p:nvSpPr>
        <p:spPr>
          <a:xfrm>
            <a:off x="755576" y="1772816"/>
            <a:ext cx="7632848" cy="4608512"/>
          </a:xfrm>
        </p:spPr>
        <p:txBody>
          <a:bodyPr>
            <a:normAutofit/>
          </a:bodyPr>
          <a:lstStyle/>
          <a:p>
            <a:r>
              <a:rPr lang="pt-BR" dirty="0"/>
              <a:t>Assembly instructions have explicit operands, which are easy to deal with, and sometimes implicit operands:</a:t>
            </a:r>
          </a:p>
          <a:p>
            <a:pPr lvl="1"/>
            <a:r>
              <a:rPr lang="pt-BR" dirty="0"/>
              <a:t>Instruction:  push eax</a:t>
            </a:r>
          </a:p>
          <a:p>
            <a:pPr lvl="1"/>
            <a:endParaRPr lang="pt-BR" dirty="0"/>
          </a:p>
          <a:p>
            <a:pPr lvl="1"/>
            <a:r>
              <a:rPr lang="pt-BR" dirty="0"/>
              <a:t>Explicit operand: eax</a:t>
            </a:r>
          </a:p>
          <a:p>
            <a:pPr lvl="1"/>
            <a:endParaRPr lang="pt-BR" dirty="0"/>
          </a:p>
          <a:p>
            <a:pPr lvl="1"/>
            <a:r>
              <a:rPr lang="pt-BR" dirty="0"/>
              <a:t>What it really does?</a:t>
            </a:r>
          </a:p>
          <a:p>
            <a:pPr lvl="2"/>
            <a:r>
              <a:rPr lang="pt-BR" dirty="0"/>
              <a:t>ESP = ESP – 4 (a substraction)</a:t>
            </a:r>
          </a:p>
          <a:p>
            <a:pPr lvl="2"/>
            <a:r>
              <a:rPr lang="pt-BR" dirty="0"/>
              <a:t>SS:[ESP] = EAX (a move)</a:t>
            </a:r>
          </a:p>
          <a:p>
            <a:pPr lvl="2"/>
            <a:r>
              <a:rPr lang="pt-BR" dirty="0"/>
              <a:t>Here we have ESP and SS as implicit operands</a:t>
            </a:r>
          </a:p>
          <a:p>
            <a:pPr lvl="2"/>
            <a:endParaRPr lang="pt-BR" dirty="0"/>
          </a:p>
          <a:p>
            <a:pPr lvl="2"/>
            <a:endParaRPr lang="pt-BR" dirty="0"/>
          </a:p>
          <a:p>
            <a:pPr lvl="3"/>
            <a:r>
              <a:rPr lang="pt-BR" sz="1200" dirty="0"/>
              <a:t>Tks to Edgar Barbose for this great example!</a:t>
            </a:r>
            <a:endParaRPr lang="en-US" sz="1200" dirty="0"/>
          </a:p>
        </p:txBody>
      </p:sp>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smtClean="0"/>
              <a:t>Need for </a:t>
            </a:r>
            <a:r>
              <a:rPr lang="pt-BR" sz="4100" dirty="0"/>
              <a:t>I</a:t>
            </a:r>
            <a:r>
              <a:rPr lang="pt-BR" sz="4100" dirty="0" smtClean="0"/>
              <a:t>ntermediate</a:t>
            </a:r>
            <a:r>
              <a:rPr lang="pt-BR" dirty="0" smtClean="0"/>
              <a:t> </a:t>
            </a:r>
            <a:r>
              <a:rPr lang="pt-BR" dirty="0"/>
              <a:t>L</a:t>
            </a:r>
            <a:r>
              <a:rPr lang="pt-BR" dirty="0" smtClean="0"/>
              <a:t>anguages</a:t>
            </a:r>
            <a:endParaRPr lang="en-US" dirty="0"/>
          </a:p>
        </p:txBody>
      </p:sp>
    </p:spTree>
    <p:extLst>
      <p:ext uri="{BB962C8B-B14F-4D97-AF65-F5344CB8AC3E}">
        <p14:creationId xmlns:p14="http://schemas.microsoft.com/office/powerpoint/2010/main" val="1527715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055380" cy="1400530"/>
          </a:xfrm>
        </p:spPr>
        <p:txBody>
          <a:bodyPr/>
          <a:lstStyle/>
          <a:p>
            <a:pPr algn="ctr"/>
            <a:r>
              <a:rPr lang="pt-BR" sz="3800" dirty="0" smtClean="0"/>
              <a:t>Implementing the Tracer</a:t>
            </a:r>
            <a:endParaRPr lang="en-US" dirty="0"/>
          </a:p>
        </p:txBody>
      </p:sp>
      <p:sp>
        <p:nvSpPr>
          <p:cNvPr id="3" name="Content Placeholder 2"/>
          <p:cNvSpPr>
            <a:spLocks noGrp="1"/>
          </p:cNvSpPr>
          <p:nvPr>
            <p:ph idx="1"/>
          </p:nvPr>
        </p:nvSpPr>
        <p:spPr>
          <a:xfrm>
            <a:off x="656573" y="1340768"/>
            <a:ext cx="6711654" cy="4195481"/>
          </a:xfrm>
        </p:spPr>
        <p:txBody>
          <a:bodyPr>
            <a:normAutofit/>
          </a:bodyPr>
          <a:lstStyle/>
          <a:p>
            <a:r>
              <a:rPr lang="pt-BR" sz="1600" dirty="0" smtClean="0"/>
              <a:t>Instead of using an intermediate language, we play straight with the debugger interfaces (WinDBG). Windbg or GTFO!</a:t>
            </a:r>
          </a:p>
          <a:p>
            <a:endParaRPr lang="pt-BR" sz="1600" dirty="0"/>
          </a:p>
          <a:p>
            <a:r>
              <a:rPr lang="pt-BR" sz="1600" dirty="0" smtClean="0"/>
              <a:t>The tracer stores some useful information, like effective addresses and data values and also simplifies the instructions for easy parsing:</a:t>
            </a:r>
          </a:p>
          <a:p>
            <a:endParaRPr lang="pt-BR" sz="1600" dirty="0"/>
          </a:p>
          <a:p>
            <a:pPr lvl="1"/>
            <a:r>
              <a:rPr lang="en-US" sz="1600" dirty="0" smtClean="0"/>
              <a:t>CMPXCHG r/m32, r32 -&gt; 'Compare EAX with r/m32. If equal, ZF is set and r32 is loaded into r/m32. Else, clear ZF and load r/m32 into AL' </a:t>
            </a:r>
          </a:p>
          <a:p>
            <a:pPr lvl="2"/>
            <a:r>
              <a:rPr lang="en-US" dirty="0" smtClean="0"/>
              <a:t>Such an instruction creates the need for conditional taints, since by controlling %eax and r32 the attacker controls r/m32 too. </a:t>
            </a:r>
            <a:endParaRPr lang="en-US" dirty="0"/>
          </a:p>
        </p:txBody>
      </p:sp>
    </p:spTree>
    <p:extLst>
      <p:ext uri="{BB962C8B-B14F-4D97-AF65-F5344CB8AC3E}">
        <p14:creationId xmlns:p14="http://schemas.microsoft.com/office/powerpoint/2010/main" val="1229064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988" y="228270"/>
            <a:ext cx="7055380" cy="1400530"/>
          </a:xfrm>
        </p:spPr>
        <p:txBody>
          <a:bodyPr/>
          <a:lstStyle/>
          <a:p>
            <a:pPr algn="ctr"/>
            <a:r>
              <a:rPr lang="pt-BR" sz="4000" dirty="0" smtClean="0"/>
              <a:t>Implementation Details</a:t>
            </a:r>
            <a:endParaRPr lang="en-US" sz="4000" dirty="0"/>
          </a:p>
        </p:txBody>
      </p:sp>
      <p:sp>
        <p:nvSpPr>
          <p:cNvPr id="3" name="Content Placeholder 2"/>
          <p:cNvSpPr>
            <a:spLocks noGrp="1"/>
          </p:cNvSpPr>
          <p:nvPr>
            <p:ph idx="1"/>
          </p:nvPr>
        </p:nvSpPr>
        <p:spPr>
          <a:xfrm>
            <a:off x="539552" y="1607009"/>
            <a:ext cx="8712968" cy="4195481"/>
          </a:xfrm>
        </p:spPr>
        <p:txBody>
          <a:bodyPr>
            <a:noAutofit/>
          </a:bodyPr>
          <a:lstStyle/>
          <a:p>
            <a:r>
              <a:rPr lang="pt-BR" sz="1800" dirty="0"/>
              <a:t>Instead of using an intermediate language, we play straight with the debugger interfaces (WinDBG). Windbg or GTFO!</a:t>
            </a:r>
          </a:p>
          <a:p>
            <a:pPr marL="0" indent="0">
              <a:buNone/>
            </a:pPr>
            <a:endParaRPr lang="pt-BR" sz="1800" dirty="0" smtClean="0"/>
          </a:p>
          <a:p>
            <a:r>
              <a:rPr lang="pt-BR" sz="1800" dirty="0" smtClean="0"/>
              <a:t>Trace File Contains:</a:t>
            </a:r>
          </a:p>
          <a:p>
            <a:pPr lvl="1"/>
            <a:r>
              <a:rPr lang="pt-BR" dirty="0" smtClean="0"/>
              <a:t>Mnemonic of the instruction and operands</a:t>
            </a:r>
          </a:p>
          <a:p>
            <a:pPr lvl="1"/>
            <a:r>
              <a:rPr lang="pt-BR" dirty="0" smtClean="0"/>
              <a:t>Dependences for the source operand</a:t>
            </a:r>
          </a:p>
          <a:p>
            <a:pPr lvl="2"/>
            <a:r>
              <a:rPr lang="pt-BR" sz="1800" dirty="0" smtClean="0"/>
              <a:t>Eg:  Elements of an indirectly addressed memory</a:t>
            </a:r>
          </a:p>
          <a:p>
            <a:pPr lvl="2"/>
            <a:r>
              <a:rPr lang="pt-BR" sz="1800" dirty="0" smtClean="0"/>
              <a:t>This creates a tree of the dataflow, with a root in the crash instruction</a:t>
            </a:r>
          </a:p>
          <a:p>
            <a:pPr lvl="2"/>
            <a:endParaRPr lang="pt-BR" sz="1800" dirty="0"/>
          </a:p>
          <a:p>
            <a:r>
              <a:rPr lang="pt-BR" sz="1800" dirty="0" smtClean="0"/>
              <a:t>The verification (GUI and cmdline program) step reads this file and:</a:t>
            </a:r>
          </a:p>
          <a:p>
            <a:pPr lvl="1"/>
            <a:r>
              <a:rPr lang="pt-BR" dirty="0" smtClean="0"/>
              <a:t>Search this tree using a BFS algorithm</a:t>
            </a:r>
          </a:p>
          <a:p>
            <a:pPr lvl="1"/>
            <a:endParaRPr lang="pt-BR" dirty="0"/>
          </a:p>
          <a:p>
            <a:r>
              <a:rPr lang="pt-BR" sz="1800" dirty="0" smtClean="0"/>
              <a:t>Forward step uses the debugger interfaces for the memory allocation and forward execution</a:t>
            </a:r>
          </a:p>
          <a:p>
            <a:pPr lvl="2"/>
            <a:endParaRPr lang="pt-BR" sz="1800" dirty="0"/>
          </a:p>
          <a:p>
            <a:endParaRPr lang="en-US" sz="1800" dirty="0"/>
          </a:p>
        </p:txBody>
      </p:sp>
    </p:spTree>
    <p:extLst>
      <p:ext uri="{BB962C8B-B14F-4D97-AF65-F5344CB8AC3E}">
        <p14:creationId xmlns:p14="http://schemas.microsoft.com/office/powerpoint/2010/main" val="1007397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458" y="249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accent5">
                    <a:lumMod val="75000"/>
                  </a:schemeClr>
                </a:solidFill>
              </a:rPr>
              <a:t>Agenda</a:t>
            </a:r>
            <a:endParaRPr lang="en-US" sz="4000" dirty="0">
              <a:solidFill>
                <a:schemeClr val="accent5">
                  <a:lumMod val="75000"/>
                </a:schemeClr>
              </a:solidFill>
            </a:endParaRPr>
          </a:p>
        </p:txBody>
      </p:sp>
      <p:sp>
        <p:nvSpPr>
          <p:cNvPr id="3" name="Rectangle 3"/>
          <p:cNvSpPr txBox="1">
            <a:spLocks noChangeArrowheads="1"/>
          </p:cNvSpPr>
          <p:nvPr/>
        </p:nvSpPr>
        <p:spPr>
          <a:xfrm>
            <a:off x="639763" y="1423988"/>
            <a:ext cx="8229600" cy="4800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Objectives</a:t>
            </a:r>
          </a:p>
          <a:p>
            <a:r>
              <a:rPr lang="en-US" sz="2400" dirty="0" smtClean="0"/>
              <a:t>Current state of Affairs or  Security Today</a:t>
            </a:r>
          </a:p>
          <a:p>
            <a:r>
              <a:rPr lang="en-US" sz="2400" dirty="0" smtClean="0"/>
              <a:t>Taint Analysis Introduction</a:t>
            </a:r>
          </a:p>
          <a:p>
            <a:r>
              <a:rPr lang="en-US" sz="2400" dirty="0" smtClean="0"/>
              <a:t>Our approach – Dual Tracing</a:t>
            </a:r>
          </a:p>
          <a:p>
            <a:r>
              <a:rPr lang="en-US" sz="2400" dirty="0" smtClean="0"/>
              <a:t>Comparison with other ideas</a:t>
            </a:r>
          </a:p>
          <a:p>
            <a:r>
              <a:rPr lang="en-US" sz="2400" dirty="0" smtClean="0"/>
              <a:t>Demos</a:t>
            </a:r>
          </a:p>
          <a:p>
            <a:r>
              <a:rPr lang="en-US" sz="2400" dirty="0" smtClean="0"/>
              <a:t>Limitations</a:t>
            </a:r>
          </a:p>
          <a:p>
            <a:r>
              <a:rPr lang="en-US" sz="2400" dirty="0" smtClean="0"/>
              <a:t>Future</a:t>
            </a:r>
          </a:p>
          <a:p>
            <a:endParaRPr lang="en-US" dirty="0" smtClean="0"/>
          </a:p>
          <a:p>
            <a:pPr>
              <a:buFont typeface="Wingdings" pitchFamily="2" charset="2"/>
              <a:buNone/>
            </a:pPr>
            <a:endParaRPr lang="en-US" dirty="0"/>
          </a:p>
        </p:txBody>
      </p:sp>
    </p:spTree>
    <p:extLst>
      <p:ext uri="{BB962C8B-B14F-4D97-AF65-F5344CB8AC3E}">
        <p14:creationId xmlns:p14="http://schemas.microsoft.com/office/powerpoint/2010/main" val="17538434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30</a:t>
            </a:fld>
            <a:endParaRPr lang="en-US"/>
          </a:p>
        </p:txBody>
      </p:sp>
      <p:pic>
        <p:nvPicPr>
          <p:cNvPr id="1028" name="Picture 4" descr="http://pngimg.com/upload/ice_cream_PNG50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892" y="-21301841"/>
            <a:ext cx="9199940" cy="121294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ngimg.com/upload/ice_cream_PNG509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606" y="-15940087"/>
            <a:ext cx="6263529" cy="106675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12323" y="0"/>
            <a:ext cx="3494412" cy="6842637"/>
          </a:xfrm>
          <a:prstGeom prst="rect">
            <a:avLst/>
          </a:prstGeom>
        </p:spPr>
      </p:pic>
      <p:sp>
        <p:nvSpPr>
          <p:cNvPr id="8" name="TextBox 7"/>
          <p:cNvSpPr txBox="1"/>
          <p:nvPr/>
        </p:nvSpPr>
        <p:spPr>
          <a:xfrm>
            <a:off x="5160887" y="863323"/>
            <a:ext cx="2516496" cy="4401205"/>
          </a:xfrm>
          <a:prstGeom prst="rect">
            <a:avLst/>
          </a:prstGeom>
          <a:solidFill>
            <a:schemeClr val="tx1"/>
          </a:solidFill>
        </p:spPr>
        <p:txBody>
          <a:bodyPr wrap="square" rtlCol="0">
            <a:spAutoFit/>
          </a:bodyPr>
          <a:lstStyle/>
          <a:p>
            <a:r>
              <a:rPr lang="en-US" sz="2000" b="1" dirty="0" smtClean="0">
                <a:solidFill>
                  <a:schemeClr val="bg1"/>
                </a:solidFill>
              </a:rPr>
              <a:t>ICE CREAM ICE CREAM ICE CREAM ICE CREAM ICE CREAM ICE CREAM ICE CREAM ICE CREAM ICE CREAM ICE CREAM ICE CREAM ICE CREAM ICE </a:t>
            </a:r>
            <a:r>
              <a:rPr lang="en-US" sz="2000" b="1" dirty="0">
                <a:solidFill>
                  <a:schemeClr val="bg1"/>
                </a:solidFill>
              </a:rPr>
              <a:t>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 </a:t>
            </a:r>
            <a:r>
              <a:rPr lang="en-US" sz="2000" b="1" dirty="0">
                <a:solidFill>
                  <a:schemeClr val="bg1"/>
                </a:solidFill>
              </a:rPr>
              <a:t>CREAM </a:t>
            </a:r>
            <a:r>
              <a:rPr lang="en-US" sz="2000" b="1" dirty="0" smtClean="0">
                <a:solidFill>
                  <a:schemeClr val="bg1"/>
                </a:solidFill>
              </a:rPr>
              <a:t>ICE </a:t>
            </a:r>
            <a:r>
              <a:rPr lang="en-US" sz="2000" b="1" dirty="0">
                <a:solidFill>
                  <a:schemeClr val="bg1"/>
                </a:solidFill>
              </a:rPr>
              <a:t>CREAM </a:t>
            </a:r>
            <a:r>
              <a:rPr lang="en-US" sz="2000" b="1" dirty="0" smtClean="0">
                <a:solidFill>
                  <a:schemeClr val="bg1"/>
                </a:solidFill>
              </a:rPr>
              <a:t>ICE CREAM</a:t>
            </a:r>
            <a:endParaRPr lang="en-US" sz="2000" b="1" dirty="0">
              <a:solidFill>
                <a:schemeClr val="bg1"/>
              </a:solidFill>
            </a:endParaRPr>
          </a:p>
        </p:txBody>
      </p:sp>
      <p:sp>
        <p:nvSpPr>
          <p:cNvPr id="9" name="Equal 8"/>
          <p:cNvSpPr/>
          <p:nvPr/>
        </p:nvSpPr>
        <p:spPr>
          <a:xfrm>
            <a:off x="3606303" y="2204864"/>
            <a:ext cx="1008112" cy="576064"/>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62049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8806" y="332656"/>
            <a:ext cx="6607570" cy="672026"/>
          </a:xfrm>
        </p:spPr>
        <p:txBody>
          <a:bodyPr>
            <a:normAutofit/>
          </a:bodyPr>
          <a:lstStyle/>
          <a:p>
            <a:pPr algn="ctr"/>
            <a:r>
              <a:rPr lang="en-US" sz="3600" dirty="0" smtClean="0"/>
              <a:t>Program Execution Timeline</a:t>
            </a:r>
            <a:endParaRPr lang="en-US" sz="3600" dirty="0"/>
          </a:p>
        </p:txBody>
      </p:sp>
      <p:pic>
        <p:nvPicPr>
          <p:cNvPr id="6" name="Picture 5" descr="Image result for road to hell"/>
          <p:cNvPicPr/>
          <p:nvPr/>
        </p:nvPicPr>
        <p:blipFill>
          <a:blip r:embed="rId2">
            <a:extLst>
              <a:ext uri="{28A0092B-C50C-407E-A947-70E740481C1C}">
                <a14:useLocalDpi xmlns:a14="http://schemas.microsoft.com/office/drawing/2010/main" val="0"/>
              </a:ext>
            </a:extLst>
          </a:blip>
          <a:srcRect/>
          <a:stretch>
            <a:fillRect/>
          </a:stretch>
        </p:blipFill>
        <p:spPr bwMode="auto">
          <a:xfrm>
            <a:off x="-36512" y="5013176"/>
            <a:ext cx="9217024" cy="1844824"/>
          </a:xfrm>
          <a:prstGeom prst="rect">
            <a:avLst/>
          </a:prstGeom>
          <a:noFill/>
          <a:ln>
            <a:noFill/>
          </a:ln>
        </p:spPr>
      </p:pic>
      <p:cxnSp>
        <p:nvCxnSpPr>
          <p:cNvPr id="7" name="Straight Arrow Connector 6"/>
          <p:cNvCxnSpPr/>
          <p:nvPr/>
        </p:nvCxnSpPr>
        <p:spPr>
          <a:xfrm>
            <a:off x="4283968" y="1412776"/>
            <a:ext cx="0" cy="36004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83968" y="1412776"/>
            <a:ext cx="504056" cy="0"/>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3968" y="1988840"/>
            <a:ext cx="504056" cy="0"/>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83968" y="2708920"/>
            <a:ext cx="504056" cy="0"/>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83968" y="3645024"/>
            <a:ext cx="504056" cy="0"/>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83968" y="4797152"/>
            <a:ext cx="504056" cy="0"/>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283968" y="4221088"/>
            <a:ext cx="504056" cy="0"/>
          </a:xfrm>
          <a:prstGeom prst="straightConnector1">
            <a:avLst/>
          </a:prstGeom>
          <a:ln w="28575">
            <a:solidFill>
              <a:schemeClr val="tx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32040" y="1196752"/>
            <a:ext cx="1944216" cy="369332"/>
          </a:xfrm>
          <a:prstGeom prst="rect">
            <a:avLst/>
          </a:prstGeom>
          <a:noFill/>
        </p:spPr>
        <p:txBody>
          <a:bodyPr wrap="square" rtlCol="0">
            <a:spAutoFit/>
          </a:bodyPr>
          <a:lstStyle/>
          <a:p>
            <a:r>
              <a:rPr lang="en-US" b="1" dirty="0" smtClean="0"/>
              <a:t>Program start</a:t>
            </a:r>
            <a:endParaRPr lang="en-US" b="1" dirty="0"/>
          </a:p>
        </p:txBody>
      </p:sp>
      <p:sp>
        <p:nvSpPr>
          <p:cNvPr id="25" name="TextBox 24"/>
          <p:cNvSpPr txBox="1"/>
          <p:nvPr/>
        </p:nvSpPr>
        <p:spPr>
          <a:xfrm>
            <a:off x="4932040" y="1772816"/>
            <a:ext cx="2376264" cy="369332"/>
          </a:xfrm>
          <a:prstGeom prst="rect">
            <a:avLst/>
          </a:prstGeom>
          <a:noFill/>
        </p:spPr>
        <p:txBody>
          <a:bodyPr wrap="square" rtlCol="0">
            <a:spAutoFit/>
          </a:bodyPr>
          <a:lstStyle/>
          <a:p>
            <a:r>
              <a:rPr lang="en-US" b="1" dirty="0" smtClean="0"/>
              <a:t>Initial Crash, AV</a:t>
            </a:r>
            <a:endParaRPr lang="en-US" b="1" dirty="0"/>
          </a:p>
        </p:txBody>
      </p:sp>
      <p:sp>
        <p:nvSpPr>
          <p:cNvPr id="26" name="TextBox 25"/>
          <p:cNvSpPr txBox="1"/>
          <p:nvPr/>
        </p:nvSpPr>
        <p:spPr>
          <a:xfrm>
            <a:off x="4932040" y="2529236"/>
            <a:ext cx="3680792" cy="369332"/>
          </a:xfrm>
          <a:prstGeom prst="rect">
            <a:avLst/>
          </a:prstGeom>
          <a:noFill/>
        </p:spPr>
        <p:txBody>
          <a:bodyPr wrap="square" rtlCol="0">
            <a:spAutoFit/>
          </a:bodyPr>
          <a:lstStyle/>
          <a:p>
            <a:r>
              <a:rPr lang="en-US" b="1" dirty="0" smtClean="0"/>
              <a:t>Exception </a:t>
            </a:r>
            <a:r>
              <a:rPr lang="en-US" b="1" dirty="0" smtClean="0">
                <a:sym typeface="Wingdings" pitchFamily="2" charset="2"/>
              </a:rPr>
              <a:t> Constraint 1</a:t>
            </a:r>
            <a:endParaRPr lang="en-US" b="1" dirty="0"/>
          </a:p>
        </p:txBody>
      </p:sp>
      <p:sp>
        <p:nvSpPr>
          <p:cNvPr id="27" name="TextBox 26"/>
          <p:cNvSpPr txBox="1"/>
          <p:nvPr/>
        </p:nvSpPr>
        <p:spPr>
          <a:xfrm>
            <a:off x="4908282" y="4013856"/>
            <a:ext cx="3696166" cy="369332"/>
          </a:xfrm>
          <a:prstGeom prst="rect">
            <a:avLst/>
          </a:prstGeom>
          <a:noFill/>
        </p:spPr>
        <p:txBody>
          <a:bodyPr wrap="square" rtlCol="0">
            <a:spAutoFit/>
          </a:bodyPr>
          <a:lstStyle/>
          <a:p>
            <a:r>
              <a:rPr lang="en-US" b="1" dirty="0" smtClean="0"/>
              <a:t>Exploitable Primitive?! Profit! </a:t>
            </a:r>
            <a:endParaRPr lang="en-US" b="1" dirty="0"/>
          </a:p>
        </p:txBody>
      </p:sp>
      <p:sp>
        <p:nvSpPr>
          <p:cNvPr id="28" name="TextBox 27"/>
          <p:cNvSpPr txBox="1"/>
          <p:nvPr/>
        </p:nvSpPr>
        <p:spPr>
          <a:xfrm>
            <a:off x="4901462" y="4617968"/>
            <a:ext cx="3630978" cy="369332"/>
          </a:xfrm>
          <a:prstGeom prst="rect">
            <a:avLst/>
          </a:prstGeom>
          <a:noFill/>
        </p:spPr>
        <p:txBody>
          <a:bodyPr wrap="square" rtlCol="0">
            <a:spAutoFit/>
          </a:bodyPr>
          <a:lstStyle/>
          <a:p>
            <a:r>
              <a:rPr lang="en-US" b="1" dirty="0" smtClean="0"/>
              <a:t>OR </a:t>
            </a:r>
            <a:r>
              <a:rPr lang="en-US" b="1" dirty="0" smtClean="0"/>
              <a:t>keep searching forever and ever </a:t>
            </a:r>
            <a:endParaRPr lang="en-US" b="1" dirty="0"/>
          </a:p>
        </p:txBody>
      </p:sp>
      <p:sp>
        <p:nvSpPr>
          <p:cNvPr id="29" name="TextBox 28"/>
          <p:cNvSpPr txBox="1"/>
          <p:nvPr/>
        </p:nvSpPr>
        <p:spPr>
          <a:xfrm>
            <a:off x="4923656" y="3437792"/>
            <a:ext cx="3824808" cy="369332"/>
          </a:xfrm>
          <a:prstGeom prst="rect">
            <a:avLst/>
          </a:prstGeom>
          <a:noFill/>
        </p:spPr>
        <p:txBody>
          <a:bodyPr wrap="square" rtlCol="0">
            <a:spAutoFit/>
          </a:bodyPr>
          <a:lstStyle/>
          <a:p>
            <a:r>
              <a:rPr lang="en-US" b="1" dirty="0" smtClean="0"/>
              <a:t>Exception </a:t>
            </a:r>
            <a:r>
              <a:rPr lang="en-US" b="1" dirty="0" smtClean="0">
                <a:sym typeface="Wingdings" pitchFamily="2" charset="2"/>
              </a:rPr>
              <a:t> Constraint n</a:t>
            </a:r>
            <a:endParaRPr lang="en-US" b="1" dirty="0"/>
          </a:p>
        </p:txBody>
      </p:sp>
      <p:sp>
        <p:nvSpPr>
          <p:cNvPr id="30" name="TextBox 29"/>
          <p:cNvSpPr txBox="1"/>
          <p:nvPr/>
        </p:nvSpPr>
        <p:spPr>
          <a:xfrm>
            <a:off x="-14387" y="1844824"/>
            <a:ext cx="4608512" cy="369332"/>
          </a:xfrm>
          <a:prstGeom prst="rect">
            <a:avLst/>
          </a:prstGeom>
          <a:noFill/>
        </p:spPr>
        <p:txBody>
          <a:bodyPr wrap="square" rtlCol="0">
            <a:spAutoFit/>
          </a:bodyPr>
          <a:lstStyle/>
          <a:p>
            <a:pPr algn="ctr"/>
            <a:r>
              <a:rPr lang="en-US" b="1" dirty="0" smtClean="0">
                <a:sym typeface="Wingdings" pitchFamily="2" charset="2"/>
              </a:rPr>
              <a:t>Trace! Check Taint! Forward Execution</a:t>
            </a:r>
            <a:endParaRPr lang="en-US" b="1" dirty="0"/>
          </a:p>
        </p:txBody>
      </p:sp>
      <p:sp>
        <p:nvSpPr>
          <p:cNvPr id="33" name="TextBox 32"/>
          <p:cNvSpPr txBox="1"/>
          <p:nvPr/>
        </p:nvSpPr>
        <p:spPr>
          <a:xfrm>
            <a:off x="515794" y="4028146"/>
            <a:ext cx="3264119" cy="369332"/>
          </a:xfrm>
          <a:prstGeom prst="rect">
            <a:avLst/>
          </a:prstGeom>
          <a:noFill/>
        </p:spPr>
        <p:txBody>
          <a:bodyPr wrap="square" rtlCol="0">
            <a:spAutoFit/>
          </a:bodyPr>
          <a:lstStyle/>
          <a:p>
            <a:pPr algn="ctr"/>
            <a:r>
              <a:rPr lang="en-US" b="1" dirty="0" smtClean="0">
                <a:sym typeface="Wingdings" pitchFamily="2" charset="2"/>
              </a:rPr>
              <a:t>Trace! Check Taint!</a:t>
            </a:r>
          </a:p>
        </p:txBody>
      </p:sp>
      <p:sp>
        <p:nvSpPr>
          <p:cNvPr id="34" name="TextBox 33"/>
          <p:cNvSpPr txBox="1"/>
          <p:nvPr/>
        </p:nvSpPr>
        <p:spPr>
          <a:xfrm>
            <a:off x="3815916" y="3537425"/>
            <a:ext cx="1512168" cy="646331"/>
          </a:xfrm>
          <a:prstGeom prst="rect">
            <a:avLst/>
          </a:prstGeom>
          <a:noFill/>
        </p:spPr>
        <p:txBody>
          <a:bodyPr wrap="square" rtlCol="0">
            <a:spAutoFit/>
          </a:bodyPr>
          <a:lstStyle/>
          <a:p>
            <a:r>
              <a:rPr lang="en-US" b="1" dirty="0" smtClean="0">
                <a:sym typeface="Wingdings" pitchFamily="2" charset="2"/>
              </a:rPr>
              <a:t>…</a:t>
            </a:r>
          </a:p>
          <a:p>
            <a:r>
              <a:rPr lang="en-US" b="1" dirty="0" smtClean="0">
                <a:sym typeface="Wingdings" pitchFamily="2" charset="2"/>
              </a:rPr>
              <a:t>…</a:t>
            </a:r>
          </a:p>
        </p:txBody>
      </p:sp>
      <p:sp>
        <p:nvSpPr>
          <p:cNvPr id="35" name="TextBox 34"/>
          <p:cNvSpPr txBox="1"/>
          <p:nvPr/>
        </p:nvSpPr>
        <p:spPr>
          <a:xfrm>
            <a:off x="4768530" y="2684631"/>
            <a:ext cx="1512168" cy="923330"/>
          </a:xfrm>
          <a:prstGeom prst="rect">
            <a:avLst/>
          </a:prstGeom>
          <a:noFill/>
        </p:spPr>
        <p:txBody>
          <a:bodyPr wrap="square" rtlCol="0">
            <a:spAutoFit/>
          </a:bodyPr>
          <a:lstStyle/>
          <a:p>
            <a:r>
              <a:rPr lang="en-US" b="1" dirty="0" smtClean="0">
                <a:sym typeface="Wingdings" pitchFamily="2" charset="2"/>
              </a:rPr>
              <a:t>…</a:t>
            </a:r>
          </a:p>
          <a:p>
            <a:r>
              <a:rPr lang="en-US" b="1" dirty="0" smtClean="0">
                <a:sym typeface="Wingdings" pitchFamily="2" charset="2"/>
              </a:rPr>
              <a:t>…</a:t>
            </a:r>
          </a:p>
          <a:p>
            <a:r>
              <a:rPr lang="en-US" b="1" dirty="0" smtClean="0">
                <a:sym typeface="Wingdings" pitchFamily="2" charset="2"/>
              </a:rPr>
              <a:t>…</a:t>
            </a:r>
          </a:p>
        </p:txBody>
      </p:sp>
      <p:sp>
        <p:nvSpPr>
          <p:cNvPr id="38" name="TextBox 37"/>
          <p:cNvSpPr txBox="1"/>
          <p:nvPr/>
        </p:nvSpPr>
        <p:spPr>
          <a:xfrm>
            <a:off x="-180528" y="2483604"/>
            <a:ext cx="4608512" cy="369332"/>
          </a:xfrm>
          <a:prstGeom prst="rect">
            <a:avLst/>
          </a:prstGeom>
          <a:noFill/>
        </p:spPr>
        <p:txBody>
          <a:bodyPr wrap="square" rtlCol="0">
            <a:spAutoFit/>
          </a:bodyPr>
          <a:lstStyle/>
          <a:p>
            <a:pPr algn="ctr"/>
            <a:r>
              <a:rPr lang="en-US" b="1" dirty="0" smtClean="0">
                <a:sym typeface="Wingdings" pitchFamily="2" charset="2"/>
              </a:rPr>
              <a:t>Trace! Check Taint! Forward Execution</a:t>
            </a:r>
            <a:endParaRPr lang="en-US" b="1" dirty="0"/>
          </a:p>
        </p:txBody>
      </p:sp>
      <p:sp>
        <p:nvSpPr>
          <p:cNvPr id="39" name="TextBox 38"/>
          <p:cNvSpPr txBox="1"/>
          <p:nvPr/>
        </p:nvSpPr>
        <p:spPr>
          <a:xfrm>
            <a:off x="-156769" y="3453196"/>
            <a:ext cx="4608512" cy="369332"/>
          </a:xfrm>
          <a:prstGeom prst="rect">
            <a:avLst/>
          </a:prstGeom>
          <a:noFill/>
        </p:spPr>
        <p:txBody>
          <a:bodyPr wrap="square" rtlCol="0">
            <a:spAutoFit/>
          </a:bodyPr>
          <a:lstStyle/>
          <a:p>
            <a:pPr algn="ctr"/>
            <a:r>
              <a:rPr lang="en-US" b="1" dirty="0" smtClean="0">
                <a:sym typeface="Wingdings" pitchFamily="2" charset="2"/>
              </a:rPr>
              <a:t>Trace! Check Taint! Forward Execution</a:t>
            </a:r>
            <a:endParaRPr lang="en-US" b="1" dirty="0"/>
          </a:p>
        </p:txBody>
      </p:sp>
      <p:sp>
        <p:nvSpPr>
          <p:cNvPr id="40" name="TextBox 39"/>
          <p:cNvSpPr txBox="1"/>
          <p:nvPr/>
        </p:nvSpPr>
        <p:spPr>
          <a:xfrm>
            <a:off x="3807532" y="2553371"/>
            <a:ext cx="1512168" cy="923330"/>
          </a:xfrm>
          <a:prstGeom prst="rect">
            <a:avLst/>
          </a:prstGeom>
          <a:noFill/>
        </p:spPr>
        <p:txBody>
          <a:bodyPr wrap="square" rtlCol="0">
            <a:spAutoFit/>
          </a:bodyPr>
          <a:lstStyle/>
          <a:p>
            <a:r>
              <a:rPr lang="en-US" b="1" dirty="0" smtClean="0">
                <a:sym typeface="Wingdings" pitchFamily="2" charset="2"/>
              </a:rPr>
              <a:t>…</a:t>
            </a:r>
          </a:p>
          <a:p>
            <a:r>
              <a:rPr lang="en-US" b="1" dirty="0" smtClean="0">
                <a:sym typeface="Wingdings" pitchFamily="2" charset="2"/>
              </a:rPr>
              <a:t>…</a:t>
            </a:r>
          </a:p>
          <a:p>
            <a:r>
              <a:rPr lang="en-US" b="1" dirty="0" smtClean="0">
                <a:sym typeface="Wingdings" pitchFamily="2" charset="2"/>
              </a:rPr>
              <a:t>…</a:t>
            </a:r>
          </a:p>
        </p:txBody>
      </p:sp>
      <p:sp>
        <p:nvSpPr>
          <p:cNvPr id="41" name="TextBox 40"/>
          <p:cNvSpPr txBox="1"/>
          <p:nvPr/>
        </p:nvSpPr>
        <p:spPr>
          <a:xfrm>
            <a:off x="3779912" y="4247124"/>
            <a:ext cx="1512168" cy="646331"/>
          </a:xfrm>
          <a:prstGeom prst="rect">
            <a:avLst/>
          </a:prstGeom>
          <a:noFill/>
        </p:spPr>
        <p:txBody>
          <a:bodyPr wrap="square" rtlCol="0">
            <a:spAutoFit/>
          </a:bodyPr>
          <a:lstStyle/>
          <a:p>
            <a:r>
              <a:rPr lang="en-US" b="1" dirty="0" smtClean="0">
                <a:sym typeface="Wingdings" pitchFamily="2" charset="2"/>
              </a:rPr>
              <a:t>…</a:t>
            </a:r>
          </a:p>
          <a:p>
            <a:r>
              <a:rPr lang="en-US" b="1" dirty="0" smtClean="0">
                <a:sym typeface="Wingdings" pitchFamily="2" charset="2"/>
              </a:rPr>
              <a:t>…</a:t>
            </a:r>
          </a:p>
        </p:txBody>
      </p:sp>
    </p:spTree>
    <p:extLst>
      <p:ext uri="{BB962C8B-B14F-4D97-AF65-F5344CB8AC3E}">
        <p14:creationId xmlns:p14="http://schemas.microsoft.com/office/powerpoint/2010/main" val="436416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055380" cy="1400530"/>
          </a:xfrm>
        </p:spPr>
        <p:txBody>
          <a:bodyPr/>
          <a:lstStyle/>
          <a:p>
            <a:pPr algn="ctr"/>
            <a:r>
              <a:rPr lang="pt-BR" sz="4000" dirty="0" smtClean="0"/>
              <a:t>Theoretical Example</a:t>
            </a:r>
            <a:endParaRPr lang="en-US" sz="4000" dirty="0"/>
          </a:p>
        </p:txBody>
      </p:sp>
      <p:sp>
        <p:nvSpPr>
          <p:cNvPr id="3" name="Content Placeholder 2"/>
          <p:cNvSpPr>
            <a:spLocks noGrp="1"/>
          </p:cNvSpPr>
          <p:nvPr>
            <p:ph idx="1"/>
          </p:nvPr>
        </p:nvSpPr>
        <p:spPr>
          <a:xfrm>
            <a:off x="539552" y="1484784"/>
            <a:ext cx="7875867" cy="4195481"/>
          </a:xfrm>
        </p:spPr>
        <p:txBody>
          <a:bodyPr>
            <a:normAutofit/>
          </a:bodyPr>
          <a:lstStyle/>
          <a:p>
            <a:r>
              <a:rPr lang="en-US" sz="1600" dirty="0" smtClean="0"/>
              <a:t>1-) </a:t>
            </a:r>
            <a:r>
              <a:rPr lang="en-US" sz="1600" dirty="0" err="1" smtClean="0"/>
              <a:t>mov</a:t>
            </a:r>
            <a:r>
              <a:rPr lang="en-US" sz="1600" dirty="0" smtClean="0"/>
              <a:t> </a:t>
            </a:r>
            <a:r>
              <a:rPr lang="en-US" sz="1600" dirty="0" err="1" smtClean="0"/>
              <a:t>edi</a:t>
            </a:r>
            <a:r>
              <a:rPr lang="en-US" sz="1600" dirty="0" smtClean="0"/>
              <a:t>, 0x1234	 ; </a:t>
            </a:r>
            <a:r>
              <a:rPr lang="en-US" sz="1600" dirty="0" err="1" smtClean="0"/>
              <a:t>dst</a:t>
            </a:r>
            <a:r>
              <a:rPr lang="en-US" sz="1600" dirty="0" smtClean="0"/>
              <a:t>=</a:t>
            </a:r>
            <a:r>
              <a:rPr lang="en-US" sz="1600" dirty="0" err="1" smtClean="0"/>
              <a:t>edi</a:t>
            </a:r>
            <a:r>
              <a:rPr lang="en-US" sz="1600" dirty="0" smtClean="0"/>
              <a:t>, </a:t>
            </a:r>
            <a:r>
              <a:rPr lang="en-US" sz="1600" dirty="0" err="1" smtClean="0"/>
              <a:t>src</a:t>
            </a:r>
            <a:r>
              <a:rPr lang="en-US" sz="1600" dirty="0" smtClean="0"/>
              <a:t>=0x1234 </a:t>
            </a:r>
          </a:p>
          <a:p>
            <a:r>
              <a:rPr lang="en-US" sz="1600" dirty="0" smtClean="0"/>
              <a:t>2-) </a:t>
            </a:r>
            <a:r>
              <a:rPr lang="en-US" sz="1600" dirty="0" err="1" smtClean="0"/>
              <a:t>mov</a:t>
            </a:r>
            <a:r>
              <a:rPr lang="en-US" sz="1600" dirty="0" smtClean="0"/>
              <a:t> eax, [0xABCD] 	 ; </a:t>
            </a:r>
            <a:r>
              <a:rPr lang="en-US" sz="1600" dirty="0" err="1" smtClean="0"/>
              <a:t>dst</a:t>
            </a:r>
            <a:r>
              <a:rPr lang="en-US" sz="1600" dirty="0" smtClean="0"/>
              <a:t>=eax, </a:t>
            </a:r>
            <a:r>
              <a:rPr lang="en-US" sz="1600" dirty="0" err="1" smtClean="0"/>
              <a:t>src</a:t>
            </a:r>
            <a:r>
              <a:rPr lang="en-US" sz="1600" dirty="0" smtClean="0"/>
              <a:t>=</a:t>
            </a:r>
            <a:r>
              <a:rPr lang="en-US" sz="1600" dirty="0" err="1" smtClean="0"/>
              <a:t>ptr</a:t>
            </a:r>
            <a:r>
              <a:rPr lang="en-US" sz="1600" dirty="0" smtClean="0"/>
              <a:t> 0xABCD ; Note 0xABCD is evil </a:t>
            </a:r>
            <a:r>
              <a:rPr lang="en-US" sz="1600" dirty="0" err="1" smtClean="0"/>
              <a:t>addr</a:t>
            </a:r>
            <a:r>
              <a:rPr lang="en-US" sz="1600" dirty="0" smtClean="0"/>
              <a:t> </a:t>
            </a:r>
          </a:p>
          <a:p>
            <a:r>
              <a:rPr lang="en-US" sz="1600" dirty="0" smtClean="0"/>
              <a:t>3-) lea </a:t>
            </a:r>
            <a:r>
              <a:rPr lang="en-US" sz="1600" dirty="0" err="1" smtClean="0"/>
              <a:t>ebx</a:t>
            </a:r>
            <a:r>
              <a:rPr lang="en-US" sz="1600" dirty="0" smtClean="0"/>
              <a:t>, [</a:t>
            </a:r>
            <a:r>
              <a:rPr lang="en-US" sz="1600" dirty="0" err="1" smtClean="0"/>
              <a:t>eax+ecx</a:t>
            </a:r>
            <a:r>
              <a:rPr lang="en-US" sz="1600" dirty="0" smtClean="0"/>
              <a:t>*8]  ; </a:t>
            </a:r>
            <a:r>
              <a:rPr lang="en-US" sz="1600" dirty="0" err="1" smtClean="0"/>
              <a:t>dst</a:t>
            </a:r>
            <a:r>
              <a:rPr lang="en-US" sz="1600" dirty="0" smtClean="0"/>
              <a:t>=</a:t>
            </a:r>
            <a:r>
              <a:rPr lang="en-US" sz="1600" dirty="0" err="1" smtClean="0"/>
              <a:t>ebx</a:t>
            </a:r>
            <a:r>
              <a:rPr lang="en-US" sz="1600" dirty="0" smtClean="0"/>
              <a:t>, </a:t>
            </a:r>
            <a:r>
              <a:rPr lang="en-US" sz="1600" dirty="0" err="1" smtClean="0"/>
              <a:t>src</a:t>
            </a:r>
            <a:r>
              <a:rPr lang="en-US" sz="1600" dirty="0" smtClean="0"/>
              <a:t>=</a:t>
            </a:r>
            <a:r>
              <a:rPr lang="en-US" sz="1600" dirty="0" err="1" smtClean="0"/>
              <a:t>eax</a:t>
            </a:r>
            <a:r>
              <a:rPr lang="en-US" sz="1600" dirty="0" smtClean="0"/>
              <a:t>, srcdep1=</a:t>
            </a:r>
            <a:r>
              <a:rPr lang="en-US" sz="1600" dirty="0" err="1" smtClean="0"/>
              <a:t>ecx</a:t>
            </a:r>
            <a:r>
              <a:rPr lang="en-US" sz="1600" dirty="0" smtClean="0"/>
              <a:t> </a:t>
            </a:r>
          </a:p>
          <a:p>
            <a:r>
              <a:rPr lang="en-US" sz="1600" dirty="0" smtClean="0"/>
              <a:t>4-) </a:t>
            </a:r>
            <a:r>
              <a:rPr lang="en-US" sz="1600" dirty="0" err="1" smtClean="0"/>
              <a:t>mov</a:t>
            </a:r>
            <a:r>
              <a:rPr lang="en-US" sz="1600" dirty="0" smtClean="0"/>
              <a:t> [</a:t>
            </a:r>
            <a:r>
              <a:rPr lang="en-US" sz="1600" dirty="0" err="1" smtClean="0"/>
              <a:t>edi</a:t>
            </a:r>
            <a:r>
              <a:rPr lang="en-US" sz="1600" dirty="0" smtClean="0"/>
              <a:t>], </a:t>
            </a:r>
            <a:r>
              <a:rPr lang="en-US" sz="1600" dirty="0" err="1" smtClean="0"/>
              <a:t>ebx</a:t>
            </a:r>
            <a:r>
              <a:rPr lang="en-US" sz="1600" dirty="0" smtClean="0"/>
              <a:t> 	 ; </a:t>
            </a:r>
            <a:r>
              <a:rPr lang="en-US" sz="1600" dirty="0" err="1" smtClean="0"/>
              <a:t>dst</a:t>
            </a:r>
            <a:r>
              <a:rPr lang="en-US" sz="1600" dirty="0" smtClean="0"/>
              <a:t>=</a:t>
            </a:r>
            <a:r>
              <a:rPr lang="en-US" sz="1600" dirty="0" err="1" smtClean="0"/>
              <a:t>ptr</a:t>
            </a:r>
            <a:r>
              <a:rPr lang="en-US" sz="1600" dirty="0" smtClean="0"/>
              <a:t> 0x1234, </a:t>
            </a:r>
            <a:r>
              <a:rPr lang="en-US" sz="1600" dirty="0" err="1" smtClean="0"/>
              <a:t>src</a:t>
            </a:r>
            <a:r>
              <a:rPr lang="en-US" sz="1600" dirty="0" smtClean="0"/>
              <a:t>=</a:t>
            </a:r>
            <a:r>
              <a:rPr lang="en-US" sz="1600" dirty="0" err="1" smtClean="0"/>
              <a:t>ebx</a:t>
            </a:r>
            <a:r>
              <a:rPr lang="en-US" sz="1600" dirty="0" smtClean="0"/>
              <a:t> </a:t>
            </a:r>
          </a:p>
          <a:p>
            <a:r>
              <a:rPr lang="en-US" sz="1600" dirty="0" smtClean="0"/>
              <a:t>5-) </a:t>
            </a:r>
            <a:r>
              <a:rPr lang="en-US" sz="1600" dirty="0" err="1" smtClean="0"/>
              <a:t>mov</a:t>
            </a:r>
            <a:r>
              <a:rPr lang="en-US" sz="1600" dirty="0" smtClean="0"/>
              <a:t> </a:t>
            </a:r>
            <a:r>
              <a:rPr lang="en-US" sz="1600" dirty="0" err="1" smtClean="0"/>
              <a:t>esi</a:t>
            </a:r>
            <a:r>
              <a:rPr lang="en-US" sz="1600" dirty="0" smtClean="0"/>
              <a:t>, [</a:t>
            </a:r>
            <a:r>
              <a:rPr lang="en-US" sz="1600" dirty="0" err="1" smtClean="0"/>
              <a:t>edi</a:t>
            </a:r>
            <a:r>
              <a:rPr lang="en-US" sz="1600" dirty="0" smtClean="0"/>
              <a:t>] 		 ; </a:t>
            </a:r>
            <a:r>
              <a:rPr lang="en-US" sz="1600" dirty="0" err="1" smtClean="0"/>
              <a:t>dst</a:t>
            </a:r>
            <a:r>
              <a:rPr lang="en-US" sz="1600" dirty="0" smtClean="0"/>
              <a:t>=</a:t>
            </a:r>
            <a:r>
              <a:rPr lang="en-US" sz="1600" dirty="0" err="1" smtClean="0"/>
              <a:t>esi</a:t>
            </a:r>
            <a:r>
              <a:rPr lang="en-US" sz="1600" dirty="0" smtClean="0"/>
              <a:t>, </a:t>
            </a:r>
            <a:r>
              <a:rPr lang="en-US" sz="1600" dirty="0" err="1" smtClean="0"/>
              <a:t>src</a:t>
            </a:r>
            <a:r>
              <a:rPr lang="en-US" sz="1600" dirty="0" smtClean="0"/>
              <a:t>=</a:t>
            </a:r>
            <a:r>
              <a:rPr lang="en-US" sz="1600" dirty="0" err="1" smtClean="0"/>
              <a:t>ptr</a:t>
            </a:r>
            <a:r>
              <a:rPr lang="en-US" sz="1600" dirty="0" smtClean="0"/>
              <a:t> 0x1234, srcdep1=</a:t>
            </a:r>
            <a:r>
              <a:rPr lang="en-US" sz="1600" dirty="0" err="1" smtClean="0"/>
              <a:t>edi</a:t>
            </a:r>
            <a:r>
              <a:rPr lang="en-US" sz="1600" dirty="0" smtClean="0"/>
              <a:t> </a:t>
            </a:r>
          </a:p>
          <a:p>
            <a:r>
              <a:rPr lang="en-US" sz="1600" dirty="0" smtClean="0"/>
              <a:t>6-) </a:t>
            </a:r>
            <a:r>
              <a:rPr lang="en-US" sz="1600" dirty="0" err="1" smtClean="0"/>
              <a:t>mov</a:t>
            </a:r>
            <a:r>
              <a:rPr lang="en-US" sz="1600" dirty="0" smtClean="0"/>
              <a:t> edx, [</a:t>
            </a:r>
            <a:r>
              <a:rPr lang="en-US" sz="1600" dirty="0" err="1" smtClean="0"/>
              <a:t>esi</a:t>
            </a:r>
            <a:r>
              <a:rPr lang="en-US" sz="1600" dirty="0" smtClean="0"/>
              <a:t>] 	 ; Crash!!! </a:t>
            </a:r>
            <a:endParaRPr lang="en-US" sz="1600" dirty="0"/>
          </a:p>
        </p:txBody>
      </p:sp>
    </p:spTree>
    <p:extLst>
      <p:ext uri="{BB962C8B-B14F-4D97-AF65-F5344CB8AC3E}">
        <p14:creationId xmlns:p14="http://schemas.microsoft.com/office/powerpoint/2010/main" val="339764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055380" cy="1400530"/>
          </a:xfrm>
        </p:spPr>
        <p:txBody>
          <a:bodyPr/>
          <a:lstStyle/>
          <a:p>
            <a:pPr algn="ctr"/>
            <a:r>
              <a:rPr lang="pt-BR" sz="4000" dirty="0" smtClean="0"/>
              <a:t>Theoretical Example </a:t>
            </a:r>
            <a:r>
              <a:rPr lang="pt-BR" sz="1200" dirty="0" smtClean="0"/>
              <a:t>contd..</a:t>
            </a:r>
            <a:endParaRPr lang="en-US" sz="1200" dirty="0"/>
          </a:p>
        </p:txBody>
      </p:sp>
      <p:sp>
        <p:nvSpPr>
          <p:cNvPr id="3" name="Content Placeholder 2"/>
          <p:cNvSpPr>
            <a:spLocks noGrp="1"/>
          </p:cNvSpPr>
          <p:nvPr>
            <p:ph idx="1"/>
          </p:nvPr>
        </p:nvSpPr>
        <p:spPr>
          <a:xfrm>
            <a:off x="827584" y="1484784"/>
            <a:ext cx="6711654" cy="4195481"/>
          </a:xfrm>
        </p:spPr>
        <p:txBody>
          <a:bodyPr>
            <a:normAutofit/>
          </a:bodyPr>
          <a:lstStyle/>
          <a:p>
            <a:r>
              <a:rPr lang="en-US" sz="1600" dirty="0" smtClean="0"/>
              <a:t>6-) Where does [</a:t>
            </a:r>
            <a:r>
              <a:rPr lang="en-US" sz="1600" dirty="0" err="1" smtClean="0"/>
              <a:t>esi</a:t>
            </a:r>
            <a:r>
              <a:rPr lang="en-US" sz="1600" dirty="0" smtClean="0"/>
              <a:t>] come from? </a:t>
            </a:r>
          </a:p>
          <a:p>
            <a:r>
              <a:rPr lang="en-US" sz="1600" dirty="0" smtClean="0"/>
              <a:t>5-) [</a:t>
            </a:r>
            <a:r>
              <a:rPr lang="en-US" sz="1600" dirty="0" err="1" smtClean="0"/>
              <a:t>edi</a:t>
            </a:r>
            <a:r>
              <a:rPr lang="en-US" sz="1600" dirty="0" smtClean="0"/>
              <a:t>] is moved to </a:t>
            </a:r>
            <a:r>
              <a:rPr lang="en-US" sz="1600" dirty="0" err="1" smtClean="0"/>
              <a:t>esi</a:t>
            </a:r>
            <a:r>
              <a:rPr lang="en-US" sz="1600" dirty="0" smtClean="0"/>
              <a:t>, where </a:t>
            </a:r>
            <a:r>
              <a:rPr lang="en-US" sz="1600" dirty="0" err="1" smtClean="0"/>
              <a:t>edi</a:t>
            </a:r>
            <a:r>
              <a:rPr lang="en-US" sz="1600" dirty="0" smtClean="0"/>
              <a:t> comes from and what does exist in [</a:t>
            </a:r>
            <a:r>
              <a:rPr lang="en-US" sz="1600" dirty="0" err="1" smtClean="0"/>
              <a:t>edi</a:t>
            </a:r>
            <a:r>
              <a:rPr lang="en-US" sz="1600" dirty="0" smtClean="0"/>
              <a:t>]? </a:t>
            </a:r>
          </a:p>
          <a:p>
            <a:r>
              <a:rPr lang="en-US" sz="1600" dirty="0" smtClean="0"/>
              <a:t>4-) [</a:t>
            </a:r>
            <a:r>
              <a:rPr lang="en-US" sz="1600" dirty="0" err="1" smtClean="0"/>
              <a:t>edi</a:t>
            </a:r>
            <a:r>
              <a:rPr lang="en-US" sz="1600" dirty="0" smtClean="0"/>
              <a:t>] receives </a:t>
            </a:r>
            <a:r>
              <a:rPr lang="en-US" sz="1600" dirty="0" err="1" smtClean="0"/>
              <a:t>ebx</a:t>
            </a:r>
            <a:r>
              <a:rPr lang="en-US" sz="1600" dirty="0" smtClean="0"/>
              <a:t> and </a:t>
            </a:r>
            <a:r>
              <a:rPr lang="en-US" sz="1600" dirty="0" err="1" smtClean="0"/>
              <a:t>edi</a:t>
            </a:r>
            <a:r>
              <a:rPr lang="en-US" sz="1600" dirty="0" smtClean="0"/>
              <a:t> is defined in 1-) from a fixed value </a:t>
            </a:r>
          </a:p>
          <a:p>
            <a:r>
              <a:rPr lang="en-US" sz="1600" dirty="0" smtClean="0"/>
              <a:t>3-) </a:t>
            </a:r>
            <a:r>
              <a:rPr lang="en-US" sz="1600" dirty="0" err="1" smtClean="0"/>
              <a:t>ebx</a:t>
            </a:r>
            <a:r>
              <a:rPr lang="en-US" sz="1600" dirty="0" smtClean="0"/>
              <a:t> comes from a lea instruction that uses eax and ecx </a:t>
            </a:r>
          </a:p>
          <a:p>
            <a:r>
              <a:rPr lang="en-US" sz="1600" dirty="0" smtClean="0"/>
              <a:t>2-) eax receives a value controlled by the attacker </a:t>
            </a:r>
          </a:p>
          <a:p>
            <a:r>
              <a:rPr lang="en-US" sz="1600" dirty="0" smtClean="0"/>
              <a:t>... ecx is out of the scope here :) </a:t>
            </a:r>
            <a:endParaRPr lang="en-US" sz="1600" dirty="0"/>
          </a:p>
        </p:txBody>
      </p:sp>
    </p:spTree>
    <p:extLst>
      <p:ext uri="{BB962C8B-B14F-4D97-AF65-F5344CB8AC3E}">
        <p14:creationId xmlns:p14="http://schemas.microsoft.com/office/powerpoint/2010/main" val="208521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055380" cy="1400530"/>
          </a:xfrm>
        </p:spPr>
        <p:txBody>
          <a:bodyPr/>
          <a:lstStyle/>
          <a:p>
            <a:pPr algn="ctr"/>
            <a:r>
              <a:rPr lang="pt-BR" sz="4000" dirty="0" smtClean="0"/>
              <a:t>Assumptions &amp; Challenges</a:t>
            </a:r>
            <a:endParaRPr lang="en-US" sz="4000" dirty="0"/>
          </a:p>
        </p:txBody>
      </p:sp>
      <p:sp>
        <p:nvSpPr>
          <p:cNvPr id="3" name="Content Placeholder 2"/>
          <p:cNvSpPr>
            <a:spLocks noGrp="1"/>
          </p:cNvSpPr>
          <p:nvPr>
            <p:ph idx="1"/>
          </p:nvPr>
        </p:nvSpPr>
        <p:spPr>
          <a:xfrm>
            <a:off x="683568" y="1268760"/>
            <a:ext cx="7920764" cy="4395158"/>
          </a:xfrm>
        </p:spPr>
        <p:txBody>
          <a:bodyPr>
            <a:noAutofit/>
          </a:bodyPr>
          <a:lstStyle/>
          <a:p>
            <a:r>
              <a:rPr lang="pt-BR" sz="1600" dirty="0" smtClean="0"/>
              <a:t>Since we only use the trace information, if the crash input data does not force a flow, we can’t see the influence of the input over this specific flow data</a:t>
            </a:r>
          </a:p>
          <a:p>
            <a:r>
              <a:rPr lang="pt-BR" sz="1600" dirty="0" smtClean="0"/>
              <a:t>To solve that:</a:t>
            </a:r>
          </a:p>
          <a:p>
            <a:pPr lvl="1"/>
            <a:r>
              <a:rPr lang="pt-BR" sz="1600" dirty="0" smtClean="0"/>
              <a:t>If a jmp is dependent of a flag, the attacker controls branch decision</a:t>
            </a:r>
          </a:p>
          <a:p>
            <a:pPr lvl="1"/>
            <a:r>
              <a:rPr lang="pt-BR" sz="1600" dirty="0" smtClean="0"/>
              <a:t>Control over a branch means tainted EIP </a:t>
            </a:r>
          </a:p>
          <a:p>
            <a:pPr lvl="1"/>
            <a:r>
              <a:rPr lang="pt-BR" sz="1600" dirty="0" smtClean="0"/>
              <a:t>To define the value of EIP, consider:</a:t>
            </a:r>
          </a:p>
          <a:p>
            <a:pPr lvl="2"/>
            <a:r>
              <a:rPr lang="pt-BR" dirty="0" smtClean="0"/>
              <a:t>The address if the jump is taken</a:t>
            </a:r>
          </a:p>
          <a:p>
            <a:pPr lvl="2"/>
            <a:r>
              <a:rPr lang="pt-BR" dirty="0" smtClean="0"/>
              <a:t>The address of the next instruction (if the jump is not taken)</a:t>
            </a:r>
          </a:p>
          <a:p>
            <a:pPr lvl="2"/>
            <a:r>
              <a:rPr lang="pt-BR" dirty="0" smtClean="0"/>
              <a:t>The value of the interesting flag register  (0 or 1)</a:t>
            </a:r>
          </a:p>
          <a:p>
            <a:pPr lvl="2"/>
            <a:r>
              <a:rPr lang="pt-BR" dirty="0" smtClean="0"/>
              <a:t>Then:  %eip  &lt;- (address of the next instruction) + value of the register flag * ( |address if jump is taken – address of the next instruction| )</a:t>
            </a:r>
          </a:p>
        </p:txBody>
      </p:sp>
    </p:spTree>
    <p:extLst>
      <p:ext uri="{BB962C8B-B14F-4D97-AF65-F5344CB8AC3E}">
        <p14:creationId xmlns:p14="http://schemas.microsoft.com/office/powerpoint/2010/main" val="70847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Forward Analysis</a:t>
            </a:r>
            <a:endParaRPr lang="en-US" sz="4000" dirty="0"/>
          </a:p>
        </p:txBody>
      </p:sp>
      <p:sp>
        <p:nvSpPr>
          <p:cNvPr id="3" name="Content Placeholder 2"/>
          <p:cNvSpPr>
            <a:spLocks noGrp="1"/>
          </p:cNvSpPr>
          <p:nvPr>
            <p:ph idx="1"/>
          </p:nvPr>
        </p:nvSpPr>
        <p:spPr>
          <a:xfrm>
            <a:off x="834318" y="1268760"/>
            <a:ext cx="6711654" cy="4195481"/>
          </a:xfrm>
        </p:spPr>
        <p:txBody>
          <a:bodyPr>
            <a:noAutofit/>
          </a:bodyPr>
          <a:lstStyle/>
          <a:p>
            <a:r>
              <a:rPr lang="en-US" sz="1800" dirty="0"/>
              <a:t>The method here was conceived originally to help determine whether crashes for potential UAF (Use-After-Free) bugs in browsers are exploitable or </a:t>
            </a:r>
            <a:r>
              <a:rPr lang="en-US" sz="1800" dirty="0" smtClean="0"/>
              <a:t>not</a:t>
            </a:r>
          </a:p>
          <a:p>
            <a:endParaRPr lang="en-US" sz="1800" dirty="0"/>
          </a:p>
          <a:p>
            <a:r>
              <a:rPr lang="en-US" sz="1800" dirty="0" smtClean="0"/>
              <a:t>UAFs </a:t>
            </a:r>
            <a:r>
              <a:rPr lang="en-US" sz="1800" dirty="0"/>
              <a:t>in browsers or any significantly large programs for that matter are often hard to analyze for exploitability and typically involve following varied code paths in the control flow to find a write access violation/potential code  redirection using indirect </a:t>
            </a:r>
            <a:r>
              <a:rPr lang="en-US" sz="1800" dirty="0" smtClean="0"/>
              <a:t>calls </a:t>
            </a:r>
          </a:p>
          <a:p>
            <a:endParaRPr lang="en-US" sz="1800" dirty="0" smtClean="0"/>
          </a:p>
          <a:p>
            <a:r>
              <a:rPr lang="en-US" sz="1800" dirty="0"/>
              <a:t>The idea is not just limited to UAFs </a:t>
            </a:r>
            <a:r>
              <a:rPr lang="en-US" sz="1800" dirty="0" smtClean="0"/>
              <a:t>though</a:t>
            </a:r>
            <a:r>
              <a:rPr lang="en-US" sz="1800" dirty="0"/>
              <a:t/>
            </a:r>
            <a:br>
              <a:rPr lang="en-US" sz="1800" dirty="0"/>
            </a:br>
            <a:endParaRPr lang="en-US" sz="1800" dirty="0"/>
          </a:p>
          <a:p>
            <a:r>
              <a:rPr lang="en-US" sz="1800" dirty="0"/>
              <a:t>After input control(first part of the problem) has been determined, the next logical step is to gauge what can be done with it. </a:t>
            </a:r>
          </a:p>
          <a:p>
            <a:endParaRPr lang="en-US" sz="1600" dirty="0"/>
          </a:p>
          <a:p>
            <a:endParaRPr lang="en-US" sz="1600" dirty="0"/>
          </a:p>
        </p:txBody>
      </p:sp>
    </p:spTree>
    <p:extLst>
      <p:ext uri="{BB962C8B-B14F-4D97-AF65-F5344CB8AC3E}">
        <p14:creationId xmlns:p14="http://schemas.microsoft.com/office/powerpoint/2010/main" val="1303184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004" y="404664"/>
            <a:ext cx="7055380" cy="1400530"/>
          </a:xfrm>
        </p:spPr>
        <p:txBody>
          <a:bodyPr>
            <a:normAutofit/>
          </a:bodyPr>
          <a:lstStyle/>
          <a:p>
            <a:pPr algn="ctr"/>
            <a:r>
              <a:rPr lang="pt-BR" sz="4000" dirty="0" smtClean="0"/>
              <a:t>Command-line options</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 y="1484784"/>
            <a:ext cx="9124054" cy="18722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 y="4077072"/>
            <a:ext cx="9168249" cy="1080120"/>
          </a:xfrm>
          <a:prstGeom prst="rect">
            <a:avLst/>
          </a:prstGeom>
        </p:spPr>
      </p:pic>
    </p:spTree>
    <p:extLst>
      <p:ext uri="{BB962C8B-B14F-4D97-AF65-F5344CB8AC3E}">
        <p14:creationId xmlns:p14="http://schemas.microsoft.com/office/powerpoint/2010/main" val="275487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Analyzer</a:t>
            </a:r>
            <a:endParaRPr lang="en-US" sz="4000" dirty="0"/>
          </a:p>
        </p:txBody>
      </p:sp>
      <p:sp>
        <p:nvSpPr>
          <p:cNvPr id="4" name="Footer Placeholder 3"/>
          <p:cNvSpPr>
            <a:spLocks noGrp="1"/>
          </p:cNvSpPr>
          <p:nvPr>
            <p:ph type="ftr" sz="quarter" idx="11"/>
          </p:nvPr>
        </p:nvSpPr>
        <p:spPr/>
        <p:txBody>
          <a:bodyPr/>
          <a:lstStyle/>
          <a:p>
            <a:endParaRPr lang="en-US"/>
          </a:p>
        </p:txBody>
      </p:sp>
      <p:pic>
        <p:nvPicPr>
          <p:cNvPr id="7" name="Picture 6"/>
          <p:cNvPicPr>
            <a:picLocks noChangeAspect="1"/>
          </p:cNvPicPr>
          <p:nvPr/>
        </p:nvPicPr>
        <p:blipFill>
          <a:blip r:embed="rId2"/>
          <a:stretch>
            <a:fillRect/>
          </a:stretch>
        </p:blipFill>
        <p:spPr>
          <a:xfrm>
            <a:off x="0" y="1505283"/>
            <a:ext cx="10149422" cy="4831069"/>
          </a:xfrm>
          <a:prstGeom prst="rect">
            <a:avLst/>
          </a:prstGeom>
        </p:spPr>
      </p:pic>
    </p:spTree>
    <p:extLst>
      <p:ext uri="{BB962C8B-B14F-4D97-AF65-F5344CB8AC3E}">
        <p14:creationId xmlns:p14="http://schemas.microsoft.com/office/powerpoint/2010/main" val="485355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acbookRo\Desktop\DPTRACE_screenshots_latest\dptrace_forw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12025335" cy="71287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p:txBody>
          <a:bodyPr>
            <a:normAutofit/>
          </a:bodyPr>
          <a:lstStyle/>
          <a:p>
            <a:pPr algn="ctr"/>
            <a:r>
              <a:rPr lang="en-US" sz="4000" dirty="0" smtClean="0"/>
              <a:t>Forward</a:t>
            </a:r>
            <a:endParaRPr lang="en-US" sz="4000" dirty="0"/>
          </a:p>
        </p:txBody>
      </p:sp>
    </p:spTree>
    <p:extLst>
      <p:ext uri="{BB962C8B-B14F-4D97-AF65-F5344CB8AC3E}">
        <p14:creationId xmlns:p14="http://schemas.microsoft.com/office/powerpoint/2010/main" val="1932543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76" y="1196752"/>
            <a:ext cx="12316303" cy="7848872"/>
          </a:xfrm>
          <a:prstGeom prst="rect">
            <a:avLst/>
          </a:prstGeom>
        </p:spPr>
      </p:pic>
      <p:sp>
        <p:nvSpPr>
          <p:cNvPr id="6" name="Title 1"/>
          <p:cNvSpPr>
            <a:spLocks noGrp="1"/>
          </p:cNvSpPr>
          <p:nvPr>
            <p:ph type="title"/>
          </p:nvPr>
        </p:nvSpPr>
        <p:spPr/>
        <p:txBody>
          <a:bodyPr>
            <a:normAutofit/>
          </a:bodyPr>
          <a:lstStyle/>
          <a:p>
            <a:pPr algn="ctr"/>
            <a:r>
              <a:rPr lang="en-US" sz="4000" dirty="0" smtClean="0"/>
              <a:t>Forward</a:t>
            </a:r>
            <a:endParaRPr lang="en-US" sz="4000" dirty="0"/>
          </a:p>
        </p:txBody>
      </p:sp>
    </p:spTree>
    <p:extLst>
      <p:ext uri="{BB962C8B-B14F-4D97-AF65-F5344CB8AC3E}">
        <p14:creationId xmlns:p14="http://schemas.microsoft.com/office/powerpoint/2010/main" val="2159072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51520" y="4462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accent5">
                    <a:lumMod val="75000"/>
                  </a:schemeClr>
                </a:solidFill>
              </a:rPr>
              <a:t>Objectives</a:t>
            </a:r>
            <a:endParaRPr lang="en-US" sz="4000" dirty="0">
              <a:solidFill>
                <a:schemeClr val="accent5">
                  <a:lumMod val="75000"/>
                </a:schemeClr>
              </a:solidFill>
            </a:endParaRPr>
          </a:p>
        </p:txBody>
      </p:sp>
      <p:sp>
        <p:nvSpPr>
          <p:cNvPr id="3" name="Rectangle 3"/>
          <p:cNvSpPr txBox="1">
            <a:spLocks noChangeArrowheads="1"/>
          </p:cNvSpPr>
          <p:nvPr/>
        </p:nvSpPr>
        <p:spPr>
          <a:xfrm>
            <a:off x="908767" y="1484784"/>
            <a:ext cx="8229600" cy="4800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Contribute towards improving the state of the art in crash analysis</a:t>
            </a:r>
          </a:p>
          <a:p>
            <a:endParaRPr lang="en-US" sz="2000" dirty="0"/>
          </a:p>
          <a:p>
            <a:r>
              <a:rPr lang="en-US" sz="2000" dirty="0" smtClean="0"/>
              <a:t>Automate laborious/repetitive parts, but still requiring skilled exploit writer/analyst</a:t>
            </a:r>
          </a:p>
          <a:p>
            <a:endParaRPr lang="en-US" sz="2000" dirty="0"/>
          </a:p>
          <a:p>
            <a:r>
              <a:rPr lang="en-US" sz="2000" dirty="0" smtClean="0"/>
              <a:t>Discuss hybrid usage of techniques and the mixture of automation with manual analysis</a:t>
            </a:r>
          </a:p>
          <a:p>
            <a:pPr>
              <a:buFont typeface="Wingdings" pitchFamily="2" charset="2"/>
              <a:buNone/>
            </a:pPr>
            <a:endParaRPr lang="en-US" dirty="0"/>
          </a:p>
        </p:txBody>
      </p:sp>
    </p:spTree>
    <p:extLst>
      <p:ext uri="{BB962C8B-B14F-4D97-AF65-F5344CB8AC3E}">
        <p14:creationId xmlns:p14="http://schemas.microsoft.com/office/powerpoint/2010/main" val="32044793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117020" y="188640"/>
            <a:ext cx="7055380" cy="1400530"/>
          </a:xfrm>
        </p:spPr>
        <p:txBody>
          <a:bodyPr>
            <a:normAutofit/>
          </a:bodyPr>
          <a:lstStyle/>
          <a:p>
            <a:pPr algn="ctr"/>
            <a:r>
              <a:rPr lang="en-US" sz="3600" dirty="0" smtClean="0"/>
              <a:t>Sample Analysis on dead bugs</a:t>
            </a:r>
            <a:br>
              <a:rPr lang="en-US" sz="3600" dirty="0" smtClean="0"/>
            </a:br>
            <a:endParaRPr lang="en-US" sz="3600" dirty="0"/>
          </a:p>
        </p:txBody>
      </p:sp>
      <p:pic>
        <p:nvPicPr>
          <p:cNvPr id="1026" name="Picture 2" descr="C:\Users\MacbookRo\Desktop\DPTRACE_screenshots_latest\what-is-dead-may-never-di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9144000" cy="530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0872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66614" y="1519002"/>
            <a:ext cx="6162675" cy="1512168"/>
          </a:xfrm>
          <a:prstGeom prst="rect">
            <a:avLst/>
          </a:prstGeom>
        </p:spPr>
      </p:pic>
      <p:sp>
        <p:nvSpPr>
          <p:cNvPr id="7" name="Title 1"/>
          <p:cNvSpPr txBox="1">
            <a:spLocks/>
          </p:cNvSpPr>
          <p:nvPr/>
        </p:nvSpPr>
        <p:spPr>
          <a:xfrm>
            <a:off x="720262" y="26064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mtClean="0"/>
              <a:t>Sample Analysis 1</a:t>
            </a:r>
            <a:endParaRPr lang="en-US" dirty="0"/>
          </a:p>
        </p:txBody>
      </p:sp>
      <p:sp>
        <p:nvSpPr>
          <p:cNvPr id="8" name="Rectangle 7"/>
          <p:cNvSpPr/>
          <p:nvPr/>
        </p:nvSpPr>
        <p:spPr>
          <a:xfrm>
            <a:off x="277888" y="4869160"/>
            <a:ext cx="8856984" cy="1754326"/>
          </a:xfrm>
          <a:prstGeom prst="rect">
            <a:avLst/>
          </a:prstGeom>
        </p:spPr>
        <p:txBody>
          <a:bodyPr wrap="square">
            <a:spAutoFit/>
          </a:bodyPr>
          <a:lstStyle/>
          <a:p>
            <a:pPr lvl="0"/>
            <a:r>
              <a:rPr lang="en-US" dirty="0" smtClean="0"/>
              <a:t>- CVE-2010-0188 – Adobe Reader </a:t>
            </a:r>
            <a:r>
              <a:rPr lang="en-US" dirty="0" err="1" smtClean="0"/>
              <a:t>Libtiff</a:t>
            </a:r>
            <a:r>
              <a:rPr lang="en-US" dirty="0" smtClean="0"/>
              <a:t> </a:t>
            </a:r>
            <a:r>
              <a:rPr lang="en-US" dirty="0" err="1" smtClean="0"/>
              <a:t>TIFFFetchShortPair</a:t>
            </a:r>
            <a:r>
              <a:rPr lang="en-US" dirty="0" smtClean="0"/>
              <a:t> Stack-based Buffer Overflow</a:t>
            </a:r>
          </a:p>
          <a:p>
            <a:pPr lvl="0"/>
            <a:r>
              <a:rPr lang="en-US" dirty="0" smtClean="0"/>
              <a:t>- TIFF file embedded in a PDF were the IFD Entry has Tag ID (0x0129, 0x0141, 0x0212 or </a:t>
            </a:r>
            <a:r>
              <a:rPr lang="en-US" b="1" dirty="0" smtClean="0"/>
              <a:t>0x0150</a:t>
            </a:r>
            <a:r>
              <a:rPr lang="en-US" dirty="0" smtClean="0"/>
              <a:t>) and Tag Type 3 (short)</a:t>
            </a:r>
          </a:p>
          <a:p>
            <a:pPr lvl="0"/>
            <a:r>
              <a:rPr lang="en-US" dirty="0" smtClean="0"/>
              <a:t>- The field data count of the TIFF file will be used as size (dc*2) to copy to a fixed buffer in stack</a:t>
            </a:r>
            <a:endParaRPr lang="en-US" dirty="0"/>
          </a:p>
        </p:txBody>
      </p:sp>
      <p:sp>
        <p:nvSpPr>
          <p:cNvPr id="4" name="TextBox 3"/>
          <p:cNvSpPr txBox="1"/>
          <p:nvPr/>
        </p:nvSpPr>
        <p:spPr>
          <a:xfrm>
            <a:off x="179512" y="3211285"/>
            <a:ext cx="8640960" cy="584775"/>
          </a:xfrm>
          <a:prstGeom prst="rect">
            <a:avLst/>
          </a:prstGeom>
          <a:noFill/>
        </p:spPr>
        <p:txBody>
          <a:bodyPr wrap="square" rtlCol="0">
            <a:spAutoFit/>
          </a:bodyPr>
          <a:lstStyle/>
          <a:p>
            <a:r>
              <a:rPr lang="en-US" sz="1600" dirty="0" smtClean="0"/>
              <a:t>We </a:t>
            </a:r>
            <a:r>
              <a:rPr lang="en-US" sz="1600" dirty="0" smtClean="0"/>
              <a:t>cheated a little bit here </a:t>
            </a:r>
            <a:r>
              <a:rPr lang="en-US" sz="1600" dirty="0" smtClean="0"/>
              <a:t>to </a:t>
            </a:r>
            <a:r>
              <a:rPr lang="en-US" sz="1600" dirty="0" smtClean="0"/>
              <a:t>avoid huge traces (from that point </a:t>
            </a:r>
            <a:r>
              <a:rPr lang="en-US" sz="1600" dirty="0" smtClean="0"/>
              <a:t>on till </a:t>
            </a:r>
            <a:r>
              <a:rPr lang="en-US" sz="1600" dirty="0" smtClean="0"/>
              <a:t>the crash, we would have traced more than 10 million instructions)</a:t>
            </a:r>
            <a:endParaRPr lang="en-US" sz="1600" dirty="0"/>
          </a:p>
        </p:txBody>
      </p:sp>
    </p:spTree>
    <p:extLst>
      <p:ext uri="{BB962C8B-B14F-4D97-AF65-F5344CB8AC3E}">
        <p14:creationId xmlns:p14="http://schemas.microsoft.com/office/powerpoint/2010/main" val="3914352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9259"/>
            <a:ext cx="9144000" cy="3517893"/>
          </a:xfrm>
          <a:prstGeom prst="rect">
            <a:avLst/>
          </a:prstGeom>
        </p:spPr>
      </p:pic>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
        <p:nvSpPr>
          <p:cNvPr id="8" name="TextBox 7"/>
          <p:cNvSpPr txBox="1"/>
          <p:nvPr/>
        </p:nvSpPr>
        <p:spPr>
          <a:xfrm>
            <a:off x="484710" y="5517232"/>
            <a:ext cx="6944530" cy="646331"/>
          </a:xfrm>
          <a:prstGeom prst="rect">
            <a:avLst/>
          </a:prstGeom>
          <a:noFill/>
        </p:spPr>
        <p:txBody>
          <a:bodyPr wrap="none" rtlCol="0">
            <a:spAutoFit/>
          </a:bodyPr>
          <a:lstStyle/>
          <a:p>
            <a:r>
              <a:rPr lang="en-US" dirty="0" smtClean="0"/>
              <a:t>At the crash point, we check the trace to see if the pointer is</a:t>
            </a:r>
          </a:p>
          <a:p>
            <a:r>
              <a:rPr lang="en-US" dirty="0" smtClean="0"/>
              <a:t>Indeed controlled</a:t>
            </a:r>
            <a:endParaRPr lang="en-US" dirty="0"/>
          </a:p>
        </p:txBody>
      </p:sp>
    </p:spTree>
    <p:extLst>
      <p:ext uri="{BB962C8B-B14F-4D97-AF65-F5344CB8AC3E}">
        <p14:creationId xmlns:p14="http://schemas.microsoft.com/office/powerpoint/2010/main" val="22024393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249141"/>
            <a:ext cx="8361684" cy="4257120"/>
          </a:xfrm>
          <a:prstGeom prst="rect">
            <a:avLst/>
          </a:prstGeom>
        </p:spPr>
      </p:pic>
      <p:sp>
        <p:nvSpPr>
          <p:cNvPr id="5" name="TextBox 4"/>
          <p:cNvSpPr txBox="1"/>
          <p:nvPr/>
        </p:nvSpPr>
        <p:spPr>
          <a:xfrm>
            <a:off x="251521" y="5704923"/>
            <a:ext cx="6908044" cy="1200329"/>
          </a:xfrm>
          <a:prstGeom prst="rect">
            <a:avLst/>
          </a:prstGeom>
          <a:noFill/>
        </p:spPr>
        <p:txBody>
          <a:bodyPr wrap="square" rtlCol="0">
            <a:spAutoFit/>
          </a:bodyPr>
          <a:lstStyle/>
          <a:p>
            <a:r>
              <a:rPr lang="en-US" dirty="0"/>
              <a:t>At the crash point, we check the trace to see if the pointer is</a:t>
            </a:r>
          </a:p>
          <a:p>
            <a:r>
              <a:rPr lang="en-US" dirty="0"/>
              <a:t>Indeed controlled</a:t>
            </a:r>
          </a:p>
          <a:p>
            <a:r>
              <a:rPr lang="en-US" dirty="0" smtClean="0"/>
              <a:t>Dataflow </a:t>
            </a:r>
            <a:r>
              <a:rPr lang="en-US" dirty="0" smtClean="0"/>
              <a:t>information can be visualized in the </a:t>
            </a:r>
            <a:r>
              <a:rPr lang="en-US" dirty="0" smtClean="0"/>
              <a:t>GUI or </a:t>
            </a:r>
            <a:r>
              <a:rPr lang="en-US" dirty="0" smtClean="0"/>
              <a:t>parsed straight </a:t>
            </a:r>
            <a:r>
              <a:rPr lang="en-US" dirty="0" smtClean="0"/>
              <a:t>via command line as well *</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2112496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CA42834-192B-44CB-BC99-50DEA309C2C4}" type="slidenum">
              <a:rPr lang="en-US" smtClean="0"/>
              <a:t>44</a:t>
            </a:fld>
            <a:endParaRPr lang="en-US"/>
          </a:p>
        </p:txBody>
      </p:sp>
      <p:pic>
        <p:nvPicPr>
          <p:cNvPr id="5" name="Picture 4"/>
          <p:cNvPicPr>
            <a:picLocks noChangeAspect="1"/>
          </p:cNvPicPr>
          <p:nvPr/>
        </p:nvPicPr>
        <p:blipFill>
          <a:blip r:embed="rId2"/>
          <a:stretch>
            <a:fillRect/>
          </a:stretch>
        </p:blipFill>
        <p:spPr>
          <a:xfrm>
            <a:off x="1105263" y="1044613"/>
            <a:ext cx="6200775" cy="1200150"/>
          </a:xfrm>
          <a:prstGeom prst="rect">
            <a:avLst/>
          </a:prstGeom>
        </p:spPr>
      </p:pic>
      <p:sp>
        <p:nvSpPr>
          <p:cNvPr id="6" name="TextBox 5"/>
          <p:cNvSpPr txBox="1"/>
          <p:nvPr/>
        </p:nvSpPr>
        <p:spPr>
          <a:xfrm>
            <a:off x="1080665" y="6309320"/>
            <a:ext cx="6587060" cy="369332"/>
          </a:xfrm>
          <a:prstGeom prst="rect">
            <a:avLst/>
          </a:prstGeom>
          <a:noFill/>
        </p:spPr>
        <p:txBody>
          <a:bodyPr wrap="none" rtlCol="0">
            <a:spAutoFit/>
          </a:bodyPr>
          <a:lstStyle/>
          <a:p>
            <a:r>
              <a:rPr lang="en-US" dirty="0" smtClean="0"/>
              <a:t>We indeed control the values (coming from our input file)</a:t>
            </a:r>
            <a:endParaRPr lang="en-US" dirty="0"/>
          </a:p>
        </p:txBody>
      </p:sp>
      <p:pic>
        <p:nvPicPr>
          <p:cNvPr id="7" name="Picture 6"/>
          <p:cNvPicPr>
            <a:picLocks noChangeAspect="1"/>
          </p:cNvPicPr>
          <p:nvPr/>
        </p:nvPicPr>
        <p:blipFill>
          <a:blip r:embed="rId3"/>
          <a:stretch>
            <a:fillRect/>
          </a:stretch>
        </p:blipFill>
        <p:spPr>
          <a:xfrm>
            <a:off x="107504" y="2420888"/>
            <a:ext cx="8705850" cy="3730377"/>
          </a:xfrm>
          <a:prstGeom prst="rect">
            <a:avLst/>
          </a:prstGeom>
        </p:spPr>
      </p:pic>
      <p:sp>
        <p:nvSpPr>
          <p:cNvPr id="8"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3161136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262" y="260648"/>
            <a:ext cx="7055380" cy="1400530"/>
          </a:xfrm>
        </p:spPr>
        <p:txBody>
          <a:bodyPr/>
          <a:lstStyle/>
          <a:p>
            <a:pPr algn="ctr"/>
            <a:r>
              <a:rPr lang="en-US" dirty="0" smtClean="0"/>
              <a:t>Sample Analysis 2</a:t>
            </a:r>
            <a:endParaRPr lang="en-US" dirty="0"/>
          </a:p>
        </p:txBody>
      </p:sp>
      <p:sp>
        <p:nvSpPr>
          <p:cNvPr id="4" name="Rectangle 3"/>
          <p:cNvSpPr/>
          <p:nvPr/>
        </p:nvSpPr>
        <p:spPr>
          <a:xfrm>
            <a:off x="251520" y="6228020"/>
            <a:ext cx="8856984" cy="369332"/>
          </a:xfrm>
          <a:prstGeom prst="rect">
            <a:avLst/>
          </a:prstGeom>
        </p:spPr>
        <p:txBody>
          <a:bodyPr wrap="square">
            <a:spAutoFit/>
          </a:bodyPr>
          <a:lstStyle/>
          <a:p>
            <a:pPr lvl="0"/>
            <a:r>
              <a:rPr lang="en-US" dirty="0"/>
              <a:t>CVE-2014-0282 </a:t>
            </a:r>
            <a:r>
              <a:rPr lang="en-US" dirty="0" smtClean="0"/>
              <a:t>IE 8/9/10/11 </a:t>
            </a:r>
            <a:r>
              <a:rPr lang="en-US" dirty="0" smtClean="0"/>
              <a:t>‘Cinput’ </a:t>
            </a:r>
            <a:r>
              <a:rPr lang="en-US" dirty="0"/>
              <a:t>Use-After-Free </a:t>
            </a:r>
            <a:r>
              <a:rPr lang="en-US" dirty="0" smtClean="0"/>
              <a:t>(</a:t>
            </a:r>
            <a:r>
              <a:rPr lang="en-US" dirty="0"/>
              <a:t>MS14-035)</a:t>
            </a:r>
          </a:p>
        </p:txBody>
      </p:sp>
      <p:pic>
        <p:nvPicPr>
          <p:cNvPr id="3" name="Picture 2"/>
          <p:cNvPicPr>
            <a:picLocks noChangeAspect="1"/>
          </p:cNvPicPr>
          <p:nvPr/>
        </p:nvPicPr>
        <p:blipFill>
          <a:blip r:embed="rId3"/>
          <a:stretch>
            <a:fillRect/>
          </a:stretch>
        </p:blipFill>
        <p:spPr>
          <a:xfrm>
            <a:off x="251521" y="1400174"/>
            <a:ext cx="8712968" cy="4405089"/>
          </a:xfrm>
          <a:prstGeom prst="rect">
            <a:avLst/>
          </a:prstGeom>
        </p:spPr>
      </p:pic>
    </p:spTree>
    <p:extLst>
      <p:ext uri="{BB962C8B-B14F-4D97-AF65-F5344CB8AC3E}">
        <p14:creationId xmlns:p14="http://schemas.microsoft.com/office/powerpoint/2010/main" val="2532507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6" y="6432442"/>
            <a:ext cx="7720398" cy="369332"/>
          </a:xfrm>
          <a:prstGeom prst="rect">
            <a:avLst/>
          </a:prstGeom>
        </p:spPr>
        <p:txBody>
          <a:bodyPr wrap="square">
            <a:spAutoFit/>
          </a:bodyPr>
          <a:lstStyle/>
          <a:p>
            <a:pPr lvl="0"/>
            <a:r>
              <a:rPr lang="en-US" dirty="0" smtClean="0"/>
              <a:t>Replace Freed object with the root of the fake object chain </a:t>
            </a:r>
            <a:endParaRPr lang="en-US" dirty="0"/>
          </a:p>
        </p:txBody>
      </p:sp>
      <p:sp>
        <p:nvSpPr>
          <p:cNvPr id="7" name="Title 1"/>
          <p:cNvSpPr>
            <a:spLocks noGrp="1"/>
          </p:cNvSpPr>
          <p:nvPr>
            <p:ph type="title"/>
          </p:nvPr>
        </p:nvSpPr>
        <p:spPr/>
        <p:txBody>
          <a:bodyPr/>
          <a:lstStyle/>
          <a:p>
            <a:pPr algn="ctr"/>
            <a:r>
              <a:rPr lang="en-US" sz="1200" dirty="0"/>
              <a:t>Contd…</a:t>
            </a:r>
          </a:p>
        </p:txBody>
      </p:sp>
      <p:pic>
        <p:nvPicPr>
          <p:cNvPr id="2" name="Picture 1"/>
          <p:cNvPicPr>
            <a:picLocks noChangeAspect="1"/>
          </p:cNvPicPr>
          <p:nvPr/>
        </p:nvPicPr>
        <p:blipFill>
          <a:blip r:embed="rId2"/>
          <a:stretch>
            <a:fillRect/>
          </a:stretch>
        </p:blipFill>
        <p:spPr>
          <a:xfrm>
            <a:off x="395536" y="1009650"/>
            <a:ext cx="8064895" cy="5426634"/>
          </a:xfrm>
          <a:prstGeom prst="rect">
            <a:avLst/>
          </a:prstGeom>
        </p:spPr>
      </p:pic>
    </p:spTree>
    <p:extLst>
      <p:ext uri="{BB962C8B-B14F-4D97-AF65-F5344CB8AC3E}">
        <p14:creationId xmlns:p14="http://schemas.microsoft.com/office/powerpoint/2010/main" val="20641664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6" y="6105790"/>
            <a:ext cx="8352928" cy="646331"/>
          </a:xfrm>
          <a:prstGeom prst="rect">
            <a:avLst/>
          </a:prstGeom>
        </p:spPr>
        <p:txBody>
          <a:bodyPr wrap="square">
            <a:spAutoFit/>
          </a:bodyPr>
          <a:lstStyle/>
          <a:p>
            <a:pPr lvl="0"/>
            <a:r>
              <a:rPr lang="en-US" dirty="0" smtClean="0"/>
              <a:t>Continue from initial crash and trace each subsequent breakpoint/access violation </a:t>
            </a:r>
            <a:endParaRPr lang="en-US" dirty="0"/>
          </a:p>
        </p:txBody>
      </p:sp>
      <p:sp>
        <p:nvSpPr>
          <p:cNvPr id="7" name="Title 1"/>
          <p:cNvSpPr>
            <a:spLocks noGrp="1"/>
          </p:cNvSpPr>
          <p:nvPr>
            <p:ph type="title"/>
          </p:nvPr>
        </p:nvSpPr>
        <p:spPr/>
        <p:txBody>
          <a:bodyPr/>
          <a:lstStyle/>
          <a:p>
            <a:pPr algn="ctr"/>
            <a:r>
              <a:rPr lang="en-US" sz="1200" dirty="0"/>
              <a:t>Contd…</a:t>
            </a:r>
          </a:p>
        </p:txBody>
      </p:sp>
      <p:pic>
        <p:nvPicPr>
          <p:cNvPr id="2" name="Picture 1"/>
          <p:cNvPicPr>
            <a:picLocks noChangeAspect="1"/>
          </p:cNvPicPr>
          <p:nvPr/>
        </p:nvPicPr>
        <p:blipFill>
          <a:blip r:embed="rId3"/>
          <a:stretch>
            <a:fillRect/>
          </a:stretch>
        </p:blipFill>
        <p:spPr>
          <a:xfrm>
            <a:off x="0" y="1196752"/>
            <a:ext cx="9108504" cy="4752528"/>
          </a:xfrm>
          <a:prstGeom prst="rect">
            <a:avLst/>
          </a:prstGeom>
        </p:spPr>
      </p:pic>
    </p:spTree>
    <p:extLst>
      <p:ext uri="{BB962C8B-B14F-4D97-AF65-F5344CB8AC3E}">
        <p14:creationId xmlns:p14="http://schemas.microsoft.com/office/powerpoint/2010/main" val="23441034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1200" dirty="0"/>
              <a:t>Contd…</a:t>
            </a:r>
          </a:p>
        </p:txBody>
      </p:sp>
      <p:pic>
        <p:nvPicPr>
          <p:cNvPr id="4098" name="Picture 2" descr="C:\Users\MacbookRo\Desktop\DPTRACE_screenshots_latest\CVE-2014-0282-IE8,9,10,11\4.adding_taint_Range_analyz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 y="1124744"/>
            <a:ext cx="8905493" cy="48257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9512" y="5949280"/>
            <a:ext cx="8784976" cy="923330"/>
          </a:xfrm>
          <a:prstGeom prst="rect">
            <a:avLst/>
          </a:prstGeom>
        </p:spPr>
        <p:txBody>
          <a:bodyPr wrap="square">
            <a:spAutoFit/>
          </a:bodyPr>
          <a:lstStyle/>
          <a:p>
            <a:pPr lvl="0"/>
            <a:r>
              <a:rPr lang="en-US" dirty="0" smtClean="0"/>
              <a:t>Add the range of the fake allocated objects, so when we look for the taint information on the instruction of interest, we can confirm it is mapped to our controlled memory areas</a:t>
            </a:r>
            <a:endParaRPr lang="en-US" dirty="0"/>
          </a:p>
        </p:txBody>
      </p:sp>
    </p:spTree>
    <p:extLst>
      <p:ext uri="{BB962C8B-B14F-4D97-AF65-F5344CB8AC3E}">
        <p14:creationId xmlns:p14="http://schemas.microsoft.com/office/powerpoint/2010/main" val="37340103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1200" dirty="0"/>
              <a:t>Contd…</a:t>
            </a:r>
          </a:p>
        </p:txBody>
      </p:sp>
      <p:sp>
        <p:nvSpPr>
          <p:cNvPr id="4" name="Rectangle 3"/>
          <p:cNvSpPr/>
          <p:nvPr/>
        </p:nvSpPr>
        <p:spPr>
          <a:xfrm>
            <a:off x="395536" y="5877272"/>
            <a:ext cx="7920880" cy="646331"/>
          </a:xfrm>
          <a:prstGeom prst="rect">
            <a:avLst/>
          </a:prstGeom>
        </p:spPr>
        <p:txBody>
          <a:bodyPr wrap="square">
            <a:spAutoFit/>
          </a:bodyPr>
          <a:lstStyle/>
          <a:p>
            <a:pPr lvl="0"/>
            <a:r>
              <a:rPr lang="en-US" dirty="0" smtClean="0"/>
              <a:t>Program Control Immediately evident.  We just need to make sure we can point indeed it to our fake structure</a:t>
            </a:r>
            <a:endParaRPr lang="en-US" dirty="0"/>
          </a:p>
        </p:txBody>
      </p:sp>
      <p:pic>
        <p:nvPicPr>
          <p:cNvPr id="3" name="Picture 2"/>
          <p:cNvPicPr>
            <a:picLocks noChangeAspect="1"/>
          </p:cNvPicPr>
          <p:nvPr/>
        </p:nvPicPr>
        <p:blipFill>
          <a:blip r:embed="rId2"/>
          <a:stretch>
            <a:fillRect/>
          </a:stretch>
        </p:blipFill>
        <p:spPr>
          <a:xfrm>
            <a:off x="107504" y="1172691"/>
            <a:ext cx="8928992" cy="4704581"/>
          </a:xfrm>
          <a:prstGeom prst="rect">
            <a:avLst/>
          </a:prstGeom>
        </p:spPr>
      </p:pic>
    </p:spTree>
    <p:extLst>
      <p:ext uri="{BB962C8B-B14F-4D97-AF65-F5344CB8AC3E}">
        <p14:creationId xmlns:p14="http://schemas.microsoft.com/office/powerpoint/2010/main" val="19582348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616" y="300278"/>
            <a:ext cx="7055380" cy="1400530"/>
          </a:xfrm>
        </p:spPr>
        <p:txBody>
          <a:bodyPr/>
          <a:lstStyle/>
          <a:p>
            <a:pPr algn="ctr"/>
            <a:r>
              <a:rPr lang="en-US" sz="4000" dirty="0"/>
              <a:t>Current </a:t>
            </a:r>
            <a:r>
              <a:rPr lang="en-US" sz="4000" dirty="0" smtClean="0"/>
              <a:t>State </a:t>
            </a:r>
            <a:r>
              <a:rPr lang="en-US" sz="4000" dirty="0"/>
              <a:t>of Affairs</a:t>
            </a:r>
          </a:p>
        </p:txBody>
      </p:sp>
      <p:sp>
        <p:nvSpPr>
          <p:cNvPr id="1199107" name="Rectangle 3"/>
          <p:cNvSpPr>
            <a:spLocks noGrp="1" noChangeArrowheads="1"/>
          </p:cNvSpPr>
          <p:nvPr>
            <p:ph idx="1"/>
          </p:nvPr>
        </p:nvSpPr>
        <p:spPr>
          <a:xfrm>
            <a:off x="755576" y="1628800"/>
            <a:ext cx="8229600" cy="4800600"/>
          </a:xfrm>
        </p:spPr>
        <p:txBody>
          <a:bodyPr>
            <a:normAutofit/>
          </a:bodyPr>
          <a:lstStyle/>
          <a:p>
            <a:r>
              <a:rPr lang="en-US" dirty="0"/>
              <a:t>Buggy programs deployed on critical servers</a:t>
            </a:r>
          </a:p>
          <a:p>
            <a:pPr>
              <a:buFont typeface="Wingdings" pitchFamily="2" charset="2"/>
              <a:buNone/>
            </a:pPr>
            <a:endParaRPr lang="en-US" dirty="0"/>
          </a:p>
          <a:p>
            <a:r>
              <a:rPr lang="en-US" dirty="0"/>
              <a:t>Rapidly-evolving threats, attackers and tools (exploitation frameworks)</a:t>
            </a:r>
          </a:p>
          <a:p>
            <a:pPr>
              <a:buFont typeface="Wingdings" pitchFamily="2" charset="2"/>
              <a:buNone/>
            </a:pPr>
            <a:endParaRPr lang="en-US" dirty="0"/>
          </a:p>
          <a:p>
            <a:r>
              <a:rPr lang="en-US" dirty="0"/>
              <a:t>Lack of developers training, resources and people to fix problems and create safe code</a:t>
            </a:r>
          </a:p>
          <a:p>
            <a:pPr>
              <a:buFont typeface="Wingdings" pitchFamily="2" charset="2"/>
              <a:buNone/>
            </a:pPr>
            <a:endParaRPr lang="en-US" dirty="0"/>
          </a:p>
          <a:p>
            <a:r>
              <a:rPr lang="en-US" dirty="0"/>
              <a:t>That’s why we are here </a:t>
            </a:r>
            <a:r>
              <a:rPr lang="en-US" dirty="0" smtClean="0"/>
              <a:t>today!</a:t>
            </a:r>
            <a:endParaRPr lang="en-US" dirty="0"/>
          </a:p>
          <a:p>
            <a:pPr>
              <a:buFont typeface="Wingdings" pitchFamily="2" charset="2"/>
              <a:buNone/>
            </a:pPr>
            <a:endParaRPr lang="en-US" dirty="0"/>
          </a:p>
        </p:txBody>
      </p:sp>
    </p:spTree>
    <p:extLst>
      <p:ext uri="{BB962C8B-B14F-4D97-AF65-F5344CB8AC3E}">
        <p14:creationId xmlns:p14="http://schemas.microsoft.com/office/powerpoint/2010/main" val="3022108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50</a:t>
            </a:fld>
            <a:endParaRPr lang="en-US"/>
          </a:p>
        </p:txBody>
      </p:sp>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smtClean="0"/>
              <a:t>Contd…</a:t>
            </a:r>
            <a:endParaRPr lang="en-US" sz="1200" dirty="0"/>
          </a:p>
        </p:txBody>
      </p:sp>
      <p:sp>
        <p:nvSpPr>
          <p:cNvPr id="6" name="Rectangle 5"/>
          <p:cNvSpPr/>
          <p:nvPr/>
        </p:nvSpPr>
        <p:spPr>
          <a:xfrm>
            <a:off x="250476" y="6167045"/>
            <a:ext cx="8786020" cy="646331"/>
          </a:xfrm>
          <a:prstGeom prst="rect">
            <a:avLst/>
          </a:prstGeom>
        </p:spPr>
        <p:txBody>
          <a:bodyPr wrap="square">
            <a:spAutoFit/>
          </a:bodyPr>
          <a:lstStyle/>
          <a:p>
            <a:pPr lvl="0"/>
            <a:r>
              <a:rPr lang="en-US" dirty="0" smtClean="0"/>
              <a:t>We see that the EIP value at time of crash comes from our fake object allocated at the previous crash</a:t>
            </a:r>
            <a:endParaRPr lang="en-US" dirty="0"/>
          </a:p>
        </p:txBody>
      </p:sp>
      <p:pic>
        <p:nvPicPr>
          <p:cNvPr id="2" name="Picture 1"/>
          <p:cNvPicPr>
            <a:picLocks noChangeAspect="1"/>
          </p:cNvPicPr>
          <p:nvPr/>
        </p:nvPicPr>
        <p:blipFill>
          <a:blip r:embed="rId2"/>
          <a:stretch>
            <a:fillRect/>
          </a:stretch>
        </p:blipFill>
        <p:spPr>
          <a:xfrm>
            <a:off x="107504" y="1196752"/>
            <a:ext cx="8928992" cy="4980221"/>
          </a:xfrm>
          <a:prstGeom prst="rect">
            <a:avLst/>
          </a:prstGeom>
        </p:spPr>
      </p:pic>
    </p:spTree>
    <p:extLst>
      <p:ext uri="{BB962C8B-B14F-4D97-AF65-F5344CB8AC3E}">
        <p14:creationId xmlns:p14="http://schemas.microsoft.com/office/powerpoint/2010/main" val="42618122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51</a:t>
            </a:fld>
            <a:endParaRPr lang="en-US"/>
          </a:p>
        </p:txBody>
      </p:sp>
      <p:sp>
        <p:nvSpPr>
          <p:cNvPr id="5" name="Rectangle 4"/>
          <p:cNvSpPr/>
          <p:nvPr/>
        </p:nvSpPr>
        <p:spPr>
          <a:xfrm>
            <a:off x="136904" y="5877272"/>
            <a:ext cx="8611560" cy="646331"/>
          </a:xfrm>
          <a:prstGeom prst="rect">
            <a:avLst/>
          </a:prstGeom>
        </p:spPr>
        <p:txBody>
          <a:bodyPr wrap="square">
            <a:spAutoFit/>
          </a:bodyPr>
          <a:lstStyle/>
          <a:p>
            <a:pPr lvl="0"/>
            <a:r>
              <a:rPr lang="en-US" dirty="0" smtClean="0"/>
              <a:t>Visualize it in the tracer and trace the program control  (or directly in the command line of the debugger, shown later)</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16240" y="1152983"/>
            <a:ext cx="9099394" cy="4724290"/>
          </a:xfrm>
          <a:prstGeom prst="rect">
            <a:avLst/>
          </a:prstGeom>
        </p:spPr>
      </p:pic>
    </p:spTree>
    <p:extLst>
      <p:ext uri="{BB962C8B-B14F-4D97-AF65-F5344CB8AC3E}">
        <p14:creationId xmlns:p14="http://schemas.microsoft.com/office/powerpoint/2010/main" val="28190150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 y="1063423"/>
            <a:ext cx="9076120" cy="4628948"/>
          </a:xfrm>
          <a:prstGeom prst="rect">
            <a:avLst/>
          </a:prstGeom>
        </p:spPr>
      </p:pic>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smtClean="0"/>
              <a:t>Contd…</a:t>
            </a:r>
            <a:endParaRPr lang="en-US" sz="1200" dirty="0"/>
          </a:p>
        </p:txBody>
      </p:sp>
      <p:sp>
        <p:nvSpPr>
          <p:cNvPr id="6" name="Rectangle 5"/>
          <p:cNvSpPr/>
          <p:nvPr/>
        </p:nvSpPr>
        <p:spPr>
          <a:xfrm>
            <a:off x="250476" y="5733256"/>
            <a:ext cx="7848872" cy="1200329"/>
          </a:xfrm>
          <a:prstGeom prst="rect">
            <a:avLst/>
          </a:prstGeom>
        </p:spPr>
        <p:txBody>
          <a:bodyPr wrap="square">
            <a:spAutoFit/>
          </a:bodyPr>
          <a:lstStyle/>
          <a:p>
            <a:pPr lvl="0"/>
            <a:r>
              <a:rPr lang="en-US" dirty="0" smtClean="0"/>
              <a:t>Taint source is confirmed also in the analyzer (visual here). Same thing can be obtained in the command line by !</a:t>
            </a:r>
            <a:r>
              <a:rPr lang="en-US" dirty="0" err="1" smtClean="0"/>
              <a:t>dptrace_analyzer</a:t>
            </a:r>
            <a:r>
              <a:rPr lang="en-US" dirty="0" smtClean="0"/>
              <a:t> &lt;</a:t>
            </a:r>
            <a:r>
              <a:rPr lang="en-US" dirty="0" err="1" smtClean="0"/>
              <a:t>analyzer_binary</a:t>
            </a:r>
            <a:r>
              <a:rPr lang="en-US" dirty="0" smtClean="0"/>
              <a:t>&gt; &lt;</a:t>
            </a:r>
            <a:r>
              <a:rPr lang="en-US" dirty="0" err="1" smtClean="0"/>
              <a:t>trace_file</a:t>
            </a:r>
            <a:r>
              <a:rPr lang="en-US" dirty="0" smtClean="0"/>
              <a:t>&gt; &lt;keep GUI open&gt; &lt;ranges&gt; &lt;index of instruction to check the taint of&gt;</a:t>
            </a:r>
            <a:endParaRPr lang="en-US" dirty="0"/>
          </a:p>
        </p:txBody>
      </p:sp>
    </p:spTree>
    <p:extLst>
      <p:ext uri="{BB962C8B-B14F-4D97-AF65-F5344CB8AC3E}">
        <p14:creationId xmlns:p14="http://schemas.microsoft.com/office/powerpoint/2010/main" val="6561899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53</a:t>
            </a:fld>
            <a:endParaRPr lang="en-US"/>
          </a:p>
        </p:txBody>
      </p:sp>
      <p:sp>
        <p:nvSpPr>
          <p:cNvPr id="6" name="Rectangle 5"/>
          <p:cNvSpPr/>
          <p:nvPr/>
        </p:nvSpPr>
        <p:spPr>
          <a:xfrm>
            <a:off x="755576" y="5685055"/>
            <a:ext cx="7848872" cy="923330"/>
          </a:xfrm>
          <a:prstGeom prst="rect">
            <a:avLst/>
          </a:prstGeom>
        </p:spPr>
        <p:txBody>
          <a:bodyPr wrap="square">
            <a:spAutoFit/>
          </a:bodyPr>
          <a:lstStyle/>
          <a:p>
            <a:pPr lvl="0"/>
            <a:r>
              <a:rPr lang="en-US" dirty="0" smtClean="0"/>
              <a:t>Because the backward taint analysis </a:t>
            </a:r>
            <a:r>
              <a:rPr lang="en-US" dirty="0" smtClean="0"/>
              <a:t>demands </a:t>
            </a:r>
            <a:r>
              <a:rPr lang="en-US" dirty="0" smtClean="0"/>
              <a:t>tracing the process, so we can later construct the BFS analysis, it is important to use intelligently/diligently.  In the case of this issue, we use to analyze a part of the execution, instead of the initial crash.</a:t>
            </a:r>
            <a:endParaRPr lang="en-US" dirty="0"/>
          </a:p>
        </p:txBody>
      </p:sp>
      <p:sp>
        <p:nvSpPr>
          <p:cNvPr id="7"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5" name="Picture 4"/>
          <p:cNvPicPr>
            <a:picLocks noChangeAspect="1"/>
          </p:cNvPicPr>
          <p:nvPr/>
        </p:nvPicPr>
        <p:blipFill>
          <a:blip r:embed="rId2"/>
          <a:stretch>
            <a:fillRect/>
          </a:stretch>
        </p:blipFill>
        <p:spPr>
          <a:xfrm>
            <a:off x="10797" y="980728"/>
            <a:ext cx="9124411" cy="4730042"/>
          </a:xfrm>
          <a:prstGeom prst="rect">
            <a:avLst/>
          </a:prstGeom>
        </p:spPr>
      </p:pic>
      <p:sp>
        <p:nvSpPr>
          <p:cNvPr id="2" name="Rectangle 1"/>
          <p:cNvSpPr/>
          <p:nvPr/>
        </p:nvSpPr>
        <p:spPr>
          <a:xfrm>
            <a:off x="35496" y="4653136"/>
            <a:ext cx="9001000" cy="36004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306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2051"/>
            <a:ext cx="9144000" cy="4493898"/>
          </a:xfrm>
          <a:prstGeom prst="rect">
            <a:avLst/>
          </a:prstGeom>
        </p:spPr>
      </p:pic>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77105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7494"/>
            <a:ext cx="9144000" cy="4823012"/>
          </a:xfrm>
          <a:prstGeom prst="rect">
            <a:avLst/>
          </a:prstGeom>
        </p:spPr>
      </p:pic>
      <p:sp>
        <p:nvSpPr>
          <p:cNvPr id="7"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260414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56</a:t>
            </a:fld>
            <a:endParaRPr lang="en-US"/>
          </a:p>
        </p:txBody>
      </p:sp>
      <p:sp>
        <p:nvSpPr>
          <p:cNvPr id="7"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smtClean="0"/>
              <a:t>NOTE</a:t>
            </a:r>
            <a:endParaRPr lang="en-US" sz="2800" dirty="0"/>
          </a:p>
        </p:txBody>
      </p:sp>
      <p:sp>
        <p:nvSpPr>
          <p:cNvPr id="8" name="Rectangle 7"/>
          <p:cNvSpPr/>
          <p:nvPr/>
        </p:nvSpPr>
        <p:spPr>
          <a:xfrm>
            <a:off x="539552" y="2132856"/>
            <a:ext cx="8352928" cy="1754326"/>
          </a:xfrm>
          <a:prstGeom prst="rect">
            <a:avLst/>
          </a:prstGeom>
        </p:spPr>
        <p:txBody>
          <a:bodyPr wrap="square">
            <a:spAutoFit/>
          </a:bodyPr>
          <a:lstStyle/>
          <a:p>
            <a:pPr lvl="0"/>
            <a:r>
              <a:rPr lang="en-US" dirty="0" smtClean="0"/>
              <a:t>Everything that was done using the GUI (setting the taint ranges, defining the instruction of interest and analyzing its taint information) is possible to do via the command-line of the </a:t>
            </a:r>
            <a:r>
              <a:rPr lang="en-US" dirty="0" smtClean="0"/>
              <a:t>debugger</a:t>
            </a:r>
            <a:endParaRPr lang="en-US" dirty="0"/>
          </a:p>
          <a:p>
            <a:pPr lvl="0"/>
            <a:endParaRPr lang="en-US" dirty="0" smtClean="0"/>
          </a:p>
          <a:p>
            <a:pPr lvl="0"/>
            <a:r>
              <a:rPr lang="en-US" dirty="0" smtClean="0"/>
              <a:t>Most of the visual tracing shown here is to aid the understanding during the presentation itself.</a:t>
            </a:r>
            <a:endParaRPr lang="en-US" dirty="0"/>
          </a:p>
        </p:txBody>
      </p:sp>
    </p:spTree>
    <p:extLst>
      <p:ext uri="{BB962C8B-B14F-4D97-AF65-F5344CB8AC3E}">
        <p14:creationId xmlns:p14="http://schemas.microsoft.com/office/powerpoint/2010/main" val="2613778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57</a:t>
            </a:fld>
            <a:endParaRPr lang="en-US"/>
          </a:p>
        </p:txBody>
      </p:sp>
      <p:sp>
        <p:nvSpPr>
          <p:cNvPr id="4" name="Rectangle 3"/>
          <p:cNvSpPr/>
          <p:nvPr/>
        </p:nvSpPr>
        <p:spPr>
          <a:xfrm>
            <a:off x="2123728" y="332656"/>
            <a:ext cx="4762843" cy="1384995"/>
          </a:xfrm>
          <a:prstGeom prst="rect">
            <a:avLst/>
          </a:prstGeom>
        </p:spPr>
        <p:txBody>
          <a:bodyPr wrap="none">
            <a:spAutoFit/>
          </a:bodyPr>
          <a:lstStyle/>
          <a:p>
            <a:pPr algn="ctr"/>
            <a:r>
              <a:rPr lang="en-US" sz="4200" dirty="0"/>
              <a:t>Sample Analysis 3</a:t>
            </a:r>
            <a:endParaRPr lang="en-US" sz="4200" dirty="0" smtClean="0"/>
          </a:p>
          <a:p>
            <a:pPr algn="ctr"/>
            <a:endParaRPr lang="en-US" sz="4200" dirty="0"/>
          </a:p>
        </p:txBody>
      </p:sp>
      <p:sp>
        <p:nvSpPr>
          <p:cNvPr id="5" name="Rectangle 4"/>
          <p:cNvSpPr/>
          <p:nvPr/>
        </p:nvSpPr>
        <p:spPr>
          <a:xfrm>
            <a:off x="250476" y="6095037"/>
            <a:ext cx="8893524" cy="646331"/>
          </a:xfrm>
          <a:prstGeom prst="rect">
            <a:avLst/>
          </a:prstGeom>
        </p:spPr>
        <p:txBody>
          <a:bodyPr wrap="square">
            <a:spAutoFit/>
          </a:bodyPr>
          <a:lstStyle/>
          <a:p>
            <a:r>
              <a:rPr lang="en-US" dirty="0" smtClean="0"/>
              <a:t>CVE-2015-6152  IE 11 CObjectElement</a:t>
            </a:r>
            <a:r>
              <a:rPr lang="en-US" dirty="0"/>
              <a:t> </a:t>
            </a:r>
            <a:r>
              <a:rPr lang="en-US" dirty="0" smtClean="0"/>
              <a:t>Use-After-Free . Initial Crash on IE 11 without patches. </a:t>
            </a:r>
            <a:endParaRPr lang="en-US" dirty="0"/>
          </a:p>
        </p:txBody>
      </p:sp>
      <p:pic>
        <p:nvPicPr>
          <p:cNvPr id="2" name="Picture 1"/>
          <p:cNvPicPr>
            <a:picLocks noChangeAspect="1"/>
          </p:cNvPicPr>
          <p:nvPr/>
        </p:nvPicPr>
        <p:blipFill>
          <a:blip r:embed="rId2"/>
          <a:stretch>
            <a:fillRect/>
          </a:stretch>
        </p:blipFill>
        <p:spPr>
          <a:xfrm>
            <a:off x="0" y="1185267"/>
            <a:ext cx="9144000" cy="4692005"/>
          </a:xfrm>
          <a:prstGeom prst="rect">
            <a:avLst/>
          </a:prstGeom>
        </p:spPr>
      </p:pic>
    </p:spTree>
    <p:extLst>
      <p:ext uri="{BB962C8B-B14F-4D97-AF65-F5344CB8AC3E}">
        <p14:creationId xmlns:p14="http://schemas.microsoft.com/office/powerpoint/2010/main" val="3055544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58</a:t>
            </a:fld>
            <a:endParaRPr lang="en-US"/>
          </a:p>
        </p:txBody>
      </p:sp>
      <p:sp>
        <p:nvSpPr>
          <p:cNvPr id="6" name="Rectangle 5"/>
          <p:cNvSpPr/>
          <p:nvPr/>
        </p:nvSpPr>
        <p:spPr>
          <a:xfrm>
            <a:off x="250476" y="6021288"/>
            <a:ext cx="8714012" cy="923330"/>
          </a:xfrm>
          <a:prstGeom prst="rect">
            <a:avLst/>
          </a:prstGeom>
        </p:spPr>
        <p:txBody>
          <a:bodyPr wrap="square">
            <a:spAutoFit/>
          </a:bodyPr>
          <a:lstStyle/>
          <a:p>
            <a:r>
              <a:rPr lang="en-US" dirty="0" smtClean="0"/>
              <a:t>Fake object chain of 4 objects of size 200. Precise size can be determined by manual analysis to figure out the freed/</a:t>
            </a:r>
            <a:r>
              <a:rPr lang="en-US" dirty="0" err="1" smtClean="0"/>
              <a:t>alloc’d</a:t>
            </a:r>
            <a:r>
              <a:rPr lang="en-US" dirty="0" smtClean="0"/>
              <a:t> function and  checking the size of the root object. </a:t>
            </a:r>
            <a:endParaRPr lang="en-US" dirty="0"/>
          </a:p>
        </p:txBody>
      </p:sp>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31050" y="980728"/>
            <a:ext cx="9112950" cy="4968552"/>
          </a:xfrm>
          <a:prstGeom prst="rect">
            <a:avLst/>
          </a:prstGeom>
        </p:spPr>
      </p:pic>
    </p:spTree>
    <p:extLst>
      <p:ext uri="{BB962C8B-B14F-4D97-AF65-F5344CB8AC3E}">
        <p14:creationId xmlns:p14="http://schemas.microsoft.com/office/powerpoint/2010/main" val="25099030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59</a:t>
            </a:fld>
            <a:endParaRPr lang="en-US"/>
          </a:p>
        </p:txBody>
      </p:sp>
      <p:sp>
        <p:nvSpPr>
          <p:cNvPr id="5" name="Rectangle 4"/>
          <p:cNvSpPr/>
          <p:nvPr/>
        </p:nvSpPr>
        <p:spPr>
          <a:xfrm>
            <a:off x="250476" y="6023029"/>
            <a:ext cx="8873158" cy="646331"/>
          </a:xfrm>
          <a:prstGeom prst="rect">
            <a:avLst/>
          </a:prstGeom>
        </p:spPr>
        <p:txBody>
          <a:bodyPr wrap="square">
            <a:spAutoFit/>
          </a:bodyPr>
          <a:lstStyle/>
          <a:p>
            <a:pPr lvl="0"/>
            <a:r>
              <a:rPr lang="en-US" dirty="0" smtClean="0"/>
              <a:t>‘Redefine’ the reference to freed reference (</a:t>
            </a:r>
            <a:r>
              <a:rPr lang="en-US" dirty="0" err="1" smtClean="0"/>
              <a:t>eax</a:t>
            </a:r>
            <a:r>
              <a:rPr lang="en-US" dirty="0" smtClean="0"/>
              <a:t>) with the first fake object . Continue the execution with !</a:t>
            </a:r>
            <a:r>
              <a:rPr lang="en-US" dirty="0" err="1" smtClean="0"/>
              <a:t>dptrace_trace</a:t>
            </a:r>
            <a:r>
              <a:rPr lang="en-US" dirty="0" smtClean="0"/>
              <a:t> and monitor the forward trace . </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35496" y="980728"/>
            <a:ext cx="9088138" cy="5040560"/>
          </a:xfrm>
          <a:prstGeom prst="rect">
            <a:avLst/>
          </a:prstGeom>
        </p:spPr>
      </p:pic>
      <p:sp>
        <p:nvSpPr>
          <p:cNvPr id="7" name="Rectangle 6"/>
          <p:cNvSpPr/>
          <p:nvPr/>
        </p:nvSpPr>
        <p:spPr>
          <a:xfrm>
            <a:off x="79065" y="5229200"/>
            <a:ext cx="9001000" cy="86409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803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196751"/>
            <a:ext cx="5552653" cy="5452255"/>
          </a:xfrm>
          <a:prstGeom prst="rect">
            <a:avLst/>
          </a:prstGeom>
          <a:ln>
            <a:gradFill>
              <a:gsLst>
                <a:gs pos="0">
                  <a:srgbClr val="000082"/>
                </a:gs>
                <a:gs pos="30000">
                  <a:srgbClr val="66008F"/>
                </a:gs>
                <a:gs pos="64999">
                  <a:srgbClr val="BA0066"/>
                </a:gs>
                <a:gs pos="89999">
                  <a:srgbClr val="FF0000"/>
                </a:gs>
                <a:gs pos="100000">
                  <a:srgbClr val="FF8200"/>
                </a:gs>
              </a:gsLst>
              <a:lin ang="5400000" scaled="0"/>
            </a:gradFill>
          </a:ln>
          <a:effectLst>
            <a:glow rad="342900">
              <a:schemeClr val="accent1">
                <a:alpha val="78000"/>
              </a:schemeClr>
            </a:glow>
            <a:reflection endPos="0" dist="50800" dir="5400000" sy="-100000" algn="bl" rotWithShape="0"/>
          </a:effectLst>
        </p:spPr>
      </p:pic>
      <p:sp>
        <p:nvSpPr>
          <p:cNvPr id="3" name="TextBox 2"/>
          <p:cNvSpPr txBox="1"/>
          <p:nvPr/>
        </p:nvSpPr>
        <p:spPr>
          <a:xfrm>
            <a:off x="1331640" y="116632"/>
            <a:ext cx="6560765" cy="707886"/>
          </a:xfrm>
          <a:prstGeom prst="rect">
            <a:avLst/>
          </a:prstGeom>
          <a:noFill/>
        </p:spPr>
        <p:txBody>
          <a:bodyPr wrap="square" rtlCol="0">
            <a:spAutoFit/>
          </a:bodyPr>
          <a:lstStyle/>
          <a:p>
            <a:pPr algn="ctr"/>
            <a:r>
              <a:rPr lang="en-US" sz="4000" dirty="0" smtClean="0">
                <a:solidFill>
                  <a:schemeClr val="accent5">
                    <a:lumMod val="75000"/>
                  </a:schemeClr>
                </a:solidFill>
              </a:rPr>
              <a:t>tl; dr</a:t>
            </a:r>
            <a:endParaRPr lang="en-US" sz="4000" dirty="0">
              <a:solidFill>
                <a:schemeClr val="accent5">
                  <a:lumMod val="75000"/>
                </a:schemeClr>
              </a:solidFill>
            </a:endParaRPr>
          </a:p>
        </p:txBody>
      </p:sp>
      <p:sp>
        <p:nvSpPr>
          <p:cNvPr id="4" name="TextBox 3"/>
          <p:cNvSpPr txBox="1"/>
          <p:nvPr/>
        </p:nvSpPr>
        <p:spPr>
          <a:xfrm>
            <a:off x="7380312" y="6627168"/>
            <a:ext cx="1584176" cy="215444"/>
          </a:xfrm>
          <a:prstGeom prst="rect">
            <a:avLst/>
          </a:prstGeom>
          <a:noFill/>
        </p:spPr>
        <p:txBody>
          <a:bodyPr wrap="square" rtlCol="0">
            <a:spAutoFit/>
          </a:bodyPr>
          <a:lstStyle/>
          <a:p>
            <a:r>
              <a:rPr lang="en-US" sz="800" dirty="0">
                <a:solidFill>
                  <a:srgbClr val="FFC000"/>
                </a:solidFill>
              </a:rPr>
              <a:t>t</a:t>
            </a:r>
            <a:r>
              <a:rPr lang="en-US" sz="800" dirty="0" smtClean="0">
                <a:solidFill>
                  <a:srgbClr val="FFC000"/>
                </a:solidFill>
              </a:rPr>
              <a:t>hnx Marcio !</a:t>
            </a:r>
            <a:endParaRPr lang="en-US" sz="800" dirty="0">
              <a:solidFill>
                <a:srgbClr val="FFC000"/>
              </a:solidFill>
            </a:endParaRPr>
          </a:p>
        </p:txBody>
      </p:sp>
    </p:spTree>
    <p:extLst>
      <p:ext uri="{BB962C8B-B14F-4D97-AF65-F5344CB8AC3E}">
        <p14:creationId xmlns:p14="http://schemas.microsoft.com/office/powerpoint/2010/main" val="38957521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60</a:t>
            </a:fld>
            <a:endParaRPr lang="en-US"/>
          </a:p>
        </p:txBody>
      </p:sp>
      <p:pic>
        <p:nvPicPr>
          <p:cNvPr id="5122" name="Picture 2" descr="C:\Users\MacbookRo\Desktop\DPTRACE_screenshots_latest\CVE-2016-6152-IE11\4.add tai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4124"/>
            <a:ext cx="9108504" cy="46951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0476" y="6021288"/>
            <a:ext cx="8642004" cy="646331"/>
          </a:xfrm>
          <a:prstGeom prst="rect">
            <a:avLst/>
          </a:prstGeom>
        </p:spPr>
        <p:txBody>
          <a:bodyPr wrap="square">
            <a:spAutoFit/>
          </a:bodyPr>
          <a:lstStyle/>
          <a:p>
            <a:pPr lvl="0"/>
            <a:r>
              <a:rPr lang="en-US" dirty="0" smtClean="0"/>
              <a:t>Add taint range and check to see if the source of an access violation can be traced back to controlled input</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Tree>
    <p:extLst>
      <p:ext uri="{BB962C8B-B14F-4D97-AF65-F5344CB8AC3E}">
        <p14:creationId xmlns:p14="http://schemas.microsoft.com/office/powerpoint/2010/main" val="34464193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61</a:t>
            </a:fld>
            <a:endParaRPr lang="en-US"/>
          </a:p>
        </p:txBody>
      </p:sp>
      <p:pic>
        <p:nvPicPr>
          <p:cNvPr id="11266" name="Picture 2" descr="C:\Users\MacbookRo\Desktop\DPTRACE_screenshots_latest\CVE-2016-6152-IE11\constrai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96" y="2420888"/>
            <a:ext cx="8762874" cy="18722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9592" y="5805264"/>
            <a:ext cx="7920880" cy="369332"/>
          </a:xfrm>
          <a:prstGeom prst="rect">
            <a:avLst/>
          </a:prstGeom>
        </p:spPr>
        <p:txBody>
          <a:bodyPr wrap="square">
            <a:spAutoFit/>
          </a:bodyPr>
          <a:lstStyle/>
          <a:p>
            <a:pPr lvl="0"/>
            <a:r>
              <a:rPr lang="en-US" dirty="0" smtClean="0"/>
              <a:t>Following another path by meeting  a new constraint</a:t>
            </a:r>
            <a:endParaRPr lang="en-US" dirty="0"/>
          </a:p>
        </p:txBody>
      </p:sp>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17189254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62</a:t>
            </a:fld>
            <a:endParaRPr lang="en-US"/>
          </a:p>
        </p:txBody>
      </p:sp>
      <p:sp>
        <p:nvSpPr>
          <p:cNvPr id="6" name="Rectangle 5"/>
          <p:cNvSpPr/>
          <p:nvPr/>
        </p:nvSpPr>
        <p:spPr>
          <a:xfrm>
            <a:off x="683568" y="5970797"/>
            <a:ext cx="7920880" cy="369332"/>
          </a:xfrm>
          <a:prstGeom prst="rect">
            <a:avLst/>
          </a:prstGeom>
        </p:spPr>
        <p:txBody>
          <a:bodyPr wrap="square">
            <a:spAutoFit/>
          </a:bodyPr>
          <a:lstStyle/>
          <a:p>
            <a:pPr lvl="0"/>
            <a:r>
              <a:rPr lang="en-US" dirty="0" smtClean="0"/>
              <a:t>More constraints</a:t>
            </a:r>
            <a:endParaRPr lang="en-US" dirty="0"/>
          </a:p>
        </p:txBody>
      </p:sp>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59985" y="980728"/>
            <a:ext cx="9002888" cy="4990069"/>
          </a:xfrm>
          <a:prstGeom prst="rect">
            <a:avLst/>
          </a:prstGeom>
        </p:spPr>
      </p:pic>
      <p:sp>
        <p:nvSpPr>
          <p:cNvPr id="7" name="Rectangle 6"/>
          <p:cNvSpPr/>
          <p:nvPr/>
        </p:nvSpPr>
        <p:spPr>
          <a:xfrm>
            <a:off x="35496" y="4149079"/>
            <a:ext cx="9001000" cy="182171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9987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63</a:t>
            </a:fld>
            <a:endParaRPr lang="en-US"/>
          </a:p>
        </p:txBody>
      </p:sp>
      <p:pic>
        <p:nvPicPr>
          <p:cNvPr id="10242" name="Picture 2" descr="C:\Users\MacbookRo\Desktop\DPTRACE_screenshots_latest\CVE-2016-6152-IE11\9.check_if taint is intact in tra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10" y="1063422"/>
            <a:ext cx="8907985" cy="48858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0476" y="6021288"/>
            <a:ext cx="7848872" cy="923330"/>
          </a:xfrm>
          <a:prstGeom prst="rect">
            <a:avLst/>
          </a:prstGeom>
        </p:spPr>
        <p:txBody>
          <a:bodyPr wrap="square">
            <a:spAutoFit/>
          </a:bodyPr>
          <a:lstStyle/>
          <a:p>
            <a:r>
              <a:rPr lang="en-US" dirty="0" smtClean="0"/>
              <a:t>Checking the taint source </a:t>
            </a:r>
            <a:r>
              <a:rPr lang="en-US" dirty="0"/>
              <a:t>again. This particular execution run leads us to uncertainty and we aren’t sure of an exploitable primitive yet.</a:t>
            </a:r>
          </a:p>
          <a:p>
            <a:pPr lvl="0"/>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Tree>
    <p:extLst>
      <p:ext uri="{BB962C8B-B14F-4D97-AF65-F5344CB8AC3E}">
        <p14:creationId xmlns:p14="http://schemas.microsoft.com/office/powerpoint/2010/main" val="34410980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64</a:t>
            </a:fld>
            <a:endParaRPr lang="en-US"/>
          </a:p>
        </p:txBody>
      </p:sp>
      <p:sp>
        <p:nvSpPr>
          <p:cNvPr id="5" name="Rectangle 4"/>
          <p:cNvSpPr/>
          <p:nvPr/>
        </p:nvSpPr>
        <p:spPr>
          <a:xfrm>
            <a:off x="250476" y="6021288"/>
            <a:ext cx="8714012" cy="646331"/>
          </a:xfrm>
          <a:prstGeom prst="rect">
            <a:avLst/>
          </a:prstGeom>
        </p:spPr>
        <p:txBody>
          <a:bodyPr wrap="square">
            <a:spAutoFit/>
          </a:bodyPr>
          <a:lstStyle/>
          <a:p>
            <a:r>
              <a:rPr lang="en-US" dirty="0"/>
              <a:t>So we carry on another execution while trying to meet some other constraints and hit an alternate code path this time.</a:t>
            </a:r>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81128" y="1057081"/>
            <a:ext cx="9001000" cy="4892199"/>
          </a:xfrm>
          <a:prstGeom prst="rect">
            <a:avLst/>
          </a:prstGeom>
        </p:spPr>
      </p:pic>
      <p:sp>
        <p:nvSpPr>
          <p:cNvPr id="7" name="Rectangle 6"/>
          <p:cNvSpPr/>
          <p:nvPr/>
        </p:nvSpPr>
        <p:spPr>
          <a:xfrm>
            <a:off x="35496" y="4581127"/>
            <a:ext cx="9001000" cy="140152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284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65</a:t>
            </a:fld>
            <a:endParaRPr lang="en-US"/>
          </a:p>
        </p:txBody>
      </p:sp>
      <p:pic>
        <p:nvPicPr>
          <p:cNvPr id="4" name="Picture 3" descr="C:\Users\MacbookRo\Desktop\DPTRACE_screenshots_latest\last_minute_exploitability_IE_bug_MJ\final_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56" y="1063423"/>
            <a:ext cx="8966040" cy="4608512"/>
          </a:xfrm>
          <a:prstGeom prst="rect">
            <a:avLst/>
          </a:prstGeom>
          <a:noFill/>
          <a:ln>
            <a:noFill/>
          </a:ln>
        </p:spPr>
      </p:pic>
      <p:sp>
        <p:nvSpPr>
          <p:cNvPr id="5" name="Rectangle 4"/>
          <p:cNvSpPr/>
          <p:nvPr/>
        </p:nvSpPr>
        <p:spPr>
          <a:xfrm>
            <a:off x="259340" y="5700958"/>
            <a:ext cx="8777156" cy="1200329"/>
          </a:xfrm>
          <a:prstGeom prst="rect">
            <a:avLst/>
          </a:prstGeom>
        </p:spPr>
        <p:txBody>
          <a:bodyPr wrap="square">
            <a:spAutoFit/>
          </a:bodyPr>
          <a:lstStyle/>
          <a:p>
            <a:r>
              <a:rPr lang="en-US" dirty="0"/>
              <a:t>We try another path this time by crafting some different values within the fake object, notably the value of 0x40000 in the </a:t>
            </a:r>
            <a:r>
              <a:rPr lang="en-US" dirty="0" err="1"/>
              <a:t>dword</a:t>
            </a:r>
            <a:r>
              <a:rPr lang="en-US" dirty="0"/>
              <a:t> @ fake_object+0x24. We also </a:t>
            </a:r>
            <a:r>
              <a:rPr lang="en-US" dirty="0" smtClean="0"/>
              <a:t>modify references </a:t>
            </a:r>
            <a:r>
              <a:rPr lang="en-US" dirty="0"/>
              <a:t>to the same fake object in </a:t>
            </a:r>
            <a:r>
              <a:rPr lang="en-US" dirty="0" err="1"/>
              <a:t>edi</a:t>
            </a:r>
            <a:r>
              <a:rPr lang="en-US" dirty="0"/>
              <a:t> (</a:t>
            </a:r>
            <a:r>
              <a:rPr lang="en-US" dirty="0" err="1"/>
              <a:t>CTreeNode</a:t>
            </a:r>
            <a:r>
              <a:rPr lang="en-US" dirty="0"/>
              <a:t> *) and on the stack (esp+24</a:t>
            </a:r>
            <a:r>
              <a:rPr lang="en-US" dirty="0" smtClean="0"/>
              <a:t>). Hit </a:t>
            </a:r>
            <a:r>
              <a:rPr lang="en-US" dirty="0"/>
              <a:t>a more interesting exception! </a:t>
            </a:r>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
        <p:nvSpPr>
          <p:cNvPr id="7" name="Rectangle 6"/>
          <p:cNvSpPr/>
          <p:nvPr/>
        </p:nvSpPr>
        <p:spPr>
          <a:xfrm>
            <a:off x="107504" y="2852936"/>
            <a:ext cx="4861584" cy="230425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7615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66</a:t>
            </a:fld>
            <a:endParaRPr lang="en-US"/>
          </a:p>
        </p:txBody>
      </p:sp>
      <p:pic>
        <p:nvPicPr>
          <p:cNvPr id="4" name="Picture 3" descr="C:\Users\MacbookRo\Desktop\DPTRACE_screenshots_latest\last_minute_exploitability_IE_bug_MJ\final_1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268760"/>
            <a:ext cx="8156376" cy="4587071"/>
          </a:xfrm>
          <a:prstGeom prst="rect">
            <a:avLst/>
          </a:prstGeom>
          <a:noFill/>
          <a:ln>
            <a:noFill/>
          </a:ln>
        </p:spPr>
      </p:pic>
      <p:sp>
        <p:nvSpPr>
          <p:cNvPr id="5" name="Rectangle 4"/>
          <p:cNvSpPr/>
          <p:nvPr/>
        </p:nvSpPr>
        <p:spPr>
          <a:xfrm>
            <a:off x="250476" y="6021288"/>
            <a:ext cx="8497988" cy="646331"/>
          </a:xfrm>
          <a:prstGeom prst="rect">
            <a:avLst/>
          </a:prstGeom>
        </p:spPr>
        <p:txBody>
          <a:bodyPr wrap="square">
            <a:spAutoFit/>
          </a:bodyPr>
          <a:lstStyle/>
          <a:p>
            <a:r>
              <a:rPr lang="en-US" dirty="0"/>
              <a:t>Preliminary analysis shows us that the MSHTML!!</a:t>
            </a:r>
            <a:r>
              <a:rPr lang="en-US" dirty="0" err="1"/>
              <a:t>report_securityfailure</a:t>
            </a:r>
            <a:r>
              <a:rPr lang="en-US" dirty="0"/>
              <a:t> call was triggered due to a failed </a:t>
            </a:r>
            <a:r>
              <a:rPr lang="en-US" dirty="0" err="1"/>
              <a:t>VTguard_check</a:t>
            </a:r>
            <a:r>
              <a:rPr lang="en-US" dirty="0"/>
              <a:t> </a:t>
            </a:r>
            <a:r>
              <a:rPr lang="en-US" dirty="0" smtClean="0"/>
              <a:t>(next figure)</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
        <p:nvSpPr>
          <p:cNvPr id="7" name="Rectangle 6"/>
          <p:cNvSpPr/>
          <p:nvPr/>
        </p:nvSpPr>
        <p:spPr>
          <a:xfrm>
            <a:off x="1619672" y="5157192"/>
            <a:ext cx="3888432" cy="36004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014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67</a:t>
            </a:fld>
            <a:endParaRPr lang="en-US"/>
          </a:p>
        </p:txBody>
      </p:sp>
      <p:pic>
        <p:nvPicPr>
          <p:cNvPr id="4" name="Picture 3" descr="C:\Users\MacbookRo\Desktop\DPTRACE_screenshots_latest\last_minute_exploitability_IE_bug_MJ\final_code_Execution_in_ID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009808"/>
            <a:ext cx="8136904" cy="4896544"/>
          </a:xfrm>
          <a:prstGeom prst="rect">
            <a:avLst/>
          </a:prstGeom>
          <a:noFill/>
          <a:ln w="3175">
            <a:solidFill>
              <a:schemeClr val="tx1"/>
            </a:solidFill>
          </a:ln>
        </p:spPr>
      </p:pic>
      <p:sp>
        <p:nvSpPr>
          <p:cNvPr id="5" name="Rectangle 4"/>
          <p:cNvSpPr/>
          <p:nvPr/>
        </p:nvSpPr>
        <p:spPr>
          <a:xfrm>
            <a:off x="250476" y="6021288"/>
            <a:ext cx="8786020" cy="830997"/>
          </a:xfrm>
          <a:prstGeom prst="rect">
            <a:avLst/>
          </a:prstGeom>
        </p:spPr>
        <p:txBody>
          <a:bodyPr wrap="square">
            <a:spAutoFit/>
          </a:bodyPr>
          <a:lstStyle/>
          <a:p>
            <a:r>
              <a:rPr lang="en-US" sz="1600" dirty="0" smtClean="0"/>
              <a:t>Confirm taint control </a:t>
            </a:r>
            <a:r>
              <a:rPr lang="en-US" sz="1600" dirty="0"/>
              <a:t>and we influence the pointer which is dereferenced to do the </a:t>
            </a:r>
            <a:r>
              <a:rPr lang="en-US" sz="1600" dirty="0" err="1"/>
              <a:t>vtguard</a:t>
            </a:r>
            <a:r>
              <a:rPr lang="en-US" sz="1600" dirty="0"/>
              <a:t> </a:t>
            </a:r>
            <a:r>
              <a:rPr lang="en-US" sz="1600" dirty="0" smtClean="0"/>
              <a:t>check.</a:t>
            </a:r>
            <a:r>
              <a:rPr lang="en-US" sz="1600" dirty="0"/>
              <a:t> </a:t>
            </a:r>
            <a:r>
              <a:rPr lang="en-US" sz="1600" dirty="0" smtClean="0"/>
              <a:t>That </a:t>
            </a:r>
            <a:r>
              <a:rPr lang="en-US" sz="1600" dirty="0"/>
              <a:t>there is code execution right after the </a:t>
            </a:r>
            <a:r>
              <a:rPr lang="en-US" sz="1600" dirty="0" err="1"/>
              <a:t>vtguard_check</a:t>
            </a:r>
            <a:r>
              <a:rPr lang="en-US" sz="1600" dirty="0"/>
              <a:t> can either be looked into the debugger or within IDA for more clarity as shown </a:t>
            </a:r>
            <a:r>
              <a:rPr lang="en-US" sz="1600" dirty="0" smtClean="0"/>
              <a:t>above</a:t>
            </a:r>
            <a:endParaRPr lang="en-US" sz="1600"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
        <p:nvSpPr>
          <p:cNvPr id="7" name="Rectangle 6"/>
          <p:cNvSpPr/>
          <p:nvPr/>
        </p:nvSpPr>
        <p:spPr>
          <a:xfrm>
            <a:off x="5796136" y="4653136"/>
            <a:ext cx="3168352" cy="86409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1560" y="2420888"/>
            <a:ext cx="3888432" cy="216024"/>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715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&amp; Limitations</a:t>
            </a:r>
            <a:endParaRPr lang="en-US" dirty="0"/>
          </a:p>
        </p:txBody>
      </p:sp>
      <p:sp>
        <p:nvSpPr>
          <p:cNvPr id="3" name="Content Placeholder 2"/>
          <p:cNvSpPr>
            <a:spLocks noGrp="1"/>
          </p:cNvSpPr>
          <p:nvPr>
            <p:ph idx="1"/>
          </p:nvPr>
        </p:nvSpPr>
        <p:spPr>
          <a:xfrm>
            <a:off x="827584" y="1340768"/>
            <a:ext cx="7559988" cy="5112568"/>
          </a:xfrm>
        </p:spPr>
        <p:txBody>
          <a:bodyPr>
            <a:noAutofit/>
          </a:bodyPr>
          <a:lstStyle/>
          <a:p>
            <a:r>
              <a:rPr lang="en-US" sz="1800" dirty="0"/>
              <a:t>D</a:t>
            </a:r>
            <a:r>
              <a:rPr lang="en-US" sz="1800" dirty="0" smtClean="0"/>
              <a:t>etermining </a:t>
            </a:r>
            <a:r>
              <a:rPr lang="en-US" sz="1800" dirty="0"/>
              <a:t>the actual range of memory which needs to be </a:t>
            </a:r>
            <a:r>
              <a:rPr lang="en-US" sz="1800" dirty="0" smtClean="0"/>
              <a:t>traced. Determining </a:t>
            </a:r>
            <a:r>
              <a:rPr lang="en-US" sz="1800" dirty="0"/>
              <a:t>this is easier for some cases </a:t>
            </a:r>
            <a:r>
              <a:rPr lang="en-US" sz="1800" dirty="0" smtClean="0"/>
              <a:t>(like </a:t>
            </a:r>
            <a:r>
              <a:rPr lang="en-US" sz="1800" dirty="0"/>
              <a:t>file format </a:t>
            </a:r>
            <a:r>
              <a:rPr lang="en-US" sz="1800" dirty="0" smtClean="0"/>
              <a:t>bugs) </a:t>
            </a:r>
            <a:r>
              <a:rPr lang="en-US" sz="1800" dirty="0"/>
              <a:t>whereas for browser based bugs this can be </a:t>
            </a:r>
            <a:r>
              <a:rPr lang="en-US" sz="1800" dirty="0" smtClean="0"/>
              <a:t>difficult (and sometimes unnecessary)</a:t>
            </a:r>
          </a:p>
          <a:p>
            <a:r>
              <a:rPr lang="en-US" sz="1800" dirty="0" smtClean="0"/>
              <a:t>Explosion and partial tainting (we assume full control when merging taint)</a:t>
            </a:r>
          </a:p>
          <a:p>
            <a:r>
              <a:rPr lang="pt-BR" altLang="en-US" sz="1800" dirty="0"/>
              <a:t>Because the tracer outputs instruction information, it needs to understand the semantics of it (for example, source and destination operands):</a:t>
            </a:r>
          </a:p>
          <a:p>
            <a:pPr lvl="1"/>
            <a:r>
              <a:rPr lang="pt-BR" altLang="en-US" dirty="0"/>
              <a:t>It only supports the most basic x86 subset (no x87, MMX, XMM, etc</a:t>
            </a:r>
            <a:r>
              <a:rPr lang="pt-BR" altLang="en-US" dirty="0" smtClean="0"/>
              <a:t>) (future versions , also, helping is caring</a:t>
            </a:r>
            <a:r>
              <a:rPr lang="pt-BR" altLang="en-US" dirty="0" smtClean="0"/>
              <a:t>!)</a:t>
            </a:r>
            <a:endParaRPr lang="en-US" altLang="en-US" dirty="0" smtClean="0"/>
          </a:p>
          <a:p>
            <a:pPr marL="0" lvl="0" indent="0" defTabSz="914400">
              <a:lnSpc>
                <a:spcPct val="100000"/>
              </a:lnSpc>
              <a:spcBef>
                <a:spcPts val="0"/>
              </a:spcBef>
              <a:buClr>
                <a:srgbClr val="E7E6E6">
                  <a:lumMod val="40000"/>
                  <a:lumOff val="60000"/>
                </a:srgbClr>
              </a:buClr>
              <a:buSzPct val="80000"/>
              <a:buNone/>
            </a:pPr>
            <a:endParaRPr lang="en-US" sz="1800" dirty="0" smtClean="0">
              <a:solidFill>
                <a:prstClr val="black"/>
              </a:solidFill>
            </a:endParaRPr>
          </a:p>
          <a:p>
            <a:pPr marL="0" lvl="0" indent="0" defTabSz="914400">
              <a:lnSpc>
                <a:spcPct val="100000"/>
              </a:lnSpc>
              <a:spcBef>
                <a:spcPts val="0"/>
              </a:spcBef>
              <a:buClr>
                <a:srgbClr val="E7E6E6">
                  <a:lumMod val="40000"/>
                  <a:lumOff val="60000"/>
                </a:srgbClr>
              </a:buClr>
              <a:buSzPct val="80000"/>
              <a:buNone/>
            </a:pPr>
            <a:r>
              <a:rPr lang="en-US" sz="1800" dirty="0" smtClean="0">
                <a:solidFill>
                  <a:prstClr val="black"/>
                </a:solidFill>
              </a:rPr>
              <a:t>Manual analysis involves knowing where to break , where to start tracing, etc. The closer to the exception the better because of smaller traces and faster processing time by the analyzer</a:t>
            </a:r>
          </a:p>
          <a:p>
            <a:pPr marL="0" lvl="0" indent="0" defTabSz="914400">
              <a:lnSpc>
                <a:spcPct val="100000"/>
              </a:lnSpc>
              <a:spcBef>
                <a:spcPts val="0"/>
              </a:spcBef>
              <a:buClr>
                <a:srgbClr val="E7E6E6">
                  <a:lumMod val="40000"/>
                  <a:lumOff val="60000"/>
                </a:srgbClr>
              </a:buClr>
              <a:buSzPct val="80000"/>
              <a:buNone/>
            </a:pPr>
            <a:endParaRPr lang="en-US" sz="1800" dirty="0" smtClean="0">
              <a:solidFill>
                <a:prstClr val="black"/>
              </a:solidFill>
            </a:endParaRPr>
          </a:p>
          <a:p>
            <a:pPr marL="0" lvl="0" indent="0" defTabSz="914400">
              <a:lnSpc>
                <a:spcPct val="100000"/>
              </a:lnSpc>
              <a:spcBef>
                <a:spcPts val="0"/>
              </a:spcBef>
              <a:buClr>
                <a:srgbClr val="E7E6E6">
                  <a:lumMod val="40000"/>
                  <a:lumOff val="60000"/>
                </a:srgbClr>
              </a:buClr>
              <a:buSzPct val="80000"/>
              <a:buNone/>
            </a:pPr>
            <a:r>
              <a:rPr lang="en-US" sz="1800" dirty="0" smtClean="0">
                <a:solidFill>
                  <a:prstClr val="black"/>
                </a:solidFill>
              </a:rPr>
              <a:t>Not </a:t>
            </a:r>
            <a:r>
              <a:rPr lang="en-US" sz="1800" dirty="0">
                <a:solidFill>
                  <a:prstClr val="black"/>
                </a:solidFill>
              </a:rPr>
              <a:t>a magic solution that works on its own without a skilled analyst. </a:t>
            </a:r>
            <a:r>
              <a:rPr lang="en-US" sz="1800" dirty="0" smtClean="0">
                <a:solidFill>
                  <a:prstClr val="black"/>
                </a:solidFill>
              </a:rPr>
              <a:t>Meant </a:t>
            </a:r>
            <a:r>
              <a:rPr lang="en-US" sz="1800" dirty="0">
                <a:solidFill>
                  <a:prstClr val="black"/>
                </a:solidFill>
              </a:rPr>
              <a:t>to augment crash analysis. </a:t>
            </a:r>
          </a:p>
          <a:p>
            <a:endParaRPr lang="en-US" sz="1800" dirty="0" smtClean="0"/>
          </a:p>
          <a:p>
            <a:endParaRPr lang="en-US" sz="1800" dirty="0"/>
          </a:p>
        </p:txBody>
      </p:sp>
    </p:spTree>
    <p:extLst>
      <p:ext uri="{BB962C8B-B14F-4D97-AF65-F5344CB8AC3E}">
        <p14:creationId xmlns:p14="http://schemas.microsoft.com/office/powerpoint/2010/main" val="37496340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ChangeArrowheads="1"/>
          </p:cNvSpPr>
          <p:nvPr>
            <p:ph type="title"/>
          </p:nvPr>
        </p:nvSpPr>
        <p:spPr>
          <a:xfrm>
            <a:off x="900996" y="444294"/>
            <a:ext cx="7055380" cy="1400530"/>
          </a:xfrm>
        </p:spPr>
        <p:txBody>
          <a:bodyPr/>
          <a:lstStyle/>
          <a:p>
            <a:pPr algn="ctr"/>
            <a:r>
              <a:rPr lang="pt-BR" sz="4000" dirty="0"/>
              <a:t>Future</a:t>
            </a:r>
            <a:endParaRPr lang="en-US" sz="4000" dirty="0"/>
          </a:p>
        </p:txBody>
      </p:sp>
      <p:sp>
        <p:nvSpPr>
          <p:cNvPr id="5" name="Rectangle 3"/>
          <p:cNvSpPr>
            <a:spLocks noGrp="1" noChangeArrowheads="1"/>
          </p:cNvSpPr>
          <p:nvPr>
            <p:ph idx="1"/>
          </p:nvPr>
        </p:nvSpPr>
        <p:spPr>
          <a:xfrm>
            <a:off x="827584" y="1556792"/>
            <a:ext cx="9288016" cy="4800600"/>
          </a:xfrm>
        </p:spPr>
        <p:txBody>
          <a:bodyPr>
            <a:normAutofit/>
          </a:bodyPr>
          <a:lstStyle/>
          <a:p>
            <a:pPr marL="0" indent="0">
              <a:buNone/>
            </a:pPr>
            <a:r>
              <a:rPr lang="pt-BR" sz="1800" dirty="0" smtClean="0"/>
              <a:t>We aren’t soothsayers</a:t>
            </a:r>
            <a:r>
              <a:rPr lang="pt-BR" sz="1400" dirty="0" smtClean="0"/>
              <a:t>. </a:t>
            </a:r>
            <a:r>
              <a:rPr lang="pt-BR" sz="1000" dirty="0" smtClean="0"/>
              <a:t>More like sooth-slayers </a:t>
            </a:r>
            <a:r>
              <a:rPr lang="pt-BR" sz="1000" dirty="0" smtClean="0"/>
              <a:t>\,,</a:t>
            </a:r>
            <a:r>
              <a:rPr lang="pt-BR" sz="1000" dirty="0" smtClean="0"/>
              <a:t>/</a:t>
            </a:r>
            <a:endParaRPr lang="pt-BR" sz="1000" dirty="0" smtClean="0"/>
          </a:p>
          <a:p>
            <a:pPr marL="0" indent="0">
              <a:buNone/>
            </a:pPr>
            <a:r>
              <a:rPr lang="en-US" sz="1800" dirty="0" smtClean="0"/>
              <a:t>Please </a:t>
            </a:r>
            <a:r>
              <a:rPr lang="en-US" sz="1800" dirty="0" smtClean="0"/>
              <a:t>read </a:t>
            </a:r>
            <a:r>
              <a:rPr lang="en-US" sz="1800" dirty="0" smtClean="0"/>
              <a:t>TODO.txt in the code trunk and send pull </a:t>
            </a:r>
            <a:r>
              <a:rPr lang="en-US" sz="1800" dirty="0" smtClean="0"/>
              <a:t>requests! </a:t>
            </a:r>
            <a:r>
              <a:rPr lang="en-US" sz="1800" dirty="0" smtClean="0">
                <a:sym typeface="Wingdings" pitchFamily="2" charset="2"/>
              </a:rPr>
              <a:t></a:t>
            </a:r>
            <a:endParaRPr lang="en-US" sz="1800" dirty="0" smtClean="0"/>
          </a:p>
          <a:p>
            <a:pPr marL="0" indent="0">
              <a:buNone/>
            </a:pPr>
            <a:r>
              <a:rPr lang="en-US" sz="1400" dirty="0" smtClean="0"/>
              <a:t> </a:t>
            </a:r>
            <a:endParaRPr lang="pt-BR" sz="1400" dirty="0"/>
          </a:p>
          <a:p>
            <a:pPr lvl="1"/>
            <a:endParaRPr lang="pt-BR" dirty="0"/>
          </a:p>
          <a:p>
            <a:pPr marL="0" indent="0">
              <a:buNone/>
            </a:pPr>
            <a:endParaRPr lang="en-US" dirty="0"/>
          </a:p>
        </p:txBody>
      </p:sp>
      <p:sp>
        <p:nvSpPr>
          <p:cNvPr id="4" name="Title 1"/>
          <p:cNvSpPr txBox="1">
            <a:spLocks/>
          </p:cNvSpPr>
          <p:nvPr/>
        </p:nvSpPr>
        <p:spPr>
          <a:xfrm>
            <a:off x="683568" y="4588769"/>
            <a:ext cx="6620968" cy="2269231"/>
          </a:xfrm>
          <a:prstGeom prst="rect">
            <a:avLst/>
          </a:prstGeom>
        </p:spPr>
        <p:txBody>
          <a:bodyPr vert="horz" lIns="91440" tIns="45720" rIns="91440" bIns="45720" rtlCol="0" anchor="t">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b="1" dirty="0" smtClean="0">
                <a:solidFill>
                  <a:schemeClr val="tx1"/>
                </a:solidFill>
                <a:latin typeface="+mn-lt"/>
              </a:rPr>
              <a:t>Latest version of this presentation, paper, code and demos available at</a:t>
            </a:r>
            <a:r>
              <a:rPr lang="en-US" sz="2000" b="1" dirty="0" smtClean="0">
                <a:solidFill>
                  <a:schemeClr val="tx1"/>
                </a:solidFill>
                <a:latin typeface="+mn-lt"/>
              </a:rPr>
              <a:t>:</a:t>
            </a:r>
          </a:p>
          <a:p>
            <a:pPr lvl="0" defTabSz="914400">
              <a:spcBef>
                <a:spcPts val="0"/>
              </a:spcBef>
            </a:pPr>
            <a:r>
              <a:rPr lang="en-US" sz="1800" b="1" dirty="0">
                <a:solidFill>
                  <a:prstClr val="black"/>
                </a:solidFill>
                <a:latin typeface="Calibri"/>
                <a:ea typeface="+mn-ea"/>
                <a:cs typeface="+mn-cs"/>
              </a:rPr>
              <a:t>https://github.com/rrbranco/zeronights2016</a:t>
            </a:r>
          </a:p>
          <a:p>
            <a:endParaRPr lang="en-US" sz="2000" dirty="0">
              <a:solidFill>
                <a:schemeClr val="tx1"/>
              </a:solidFill>
              <a:latin typeface="+mn-lt"/>
            </a:endParaRPr>
          </a:p>
        </p:txBody>
      </p:sp>
      <p:sp>
        <p:nvSpPr>
          <p:cNvPr id="6" name="Subtitle 2"/>
          <p:cNvSpPr txBox="1">
            <a:spLocks/>
          </p:cNvSpPr>
          <p:nvPr/>
        </p:nvSpPr>
        <p:spPr>
          <a:xfrm>
            <a:off x="1187624" y="4077072"/>
            <a:ext cx="7344816" cy="1752600"/>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US" dirty="0">
              <a:latin typeface="+mn-lt"/>
            </a:endParaRPr>
          </a:p>
        </p:txBody>
      </p:sp>
    </p:spTree>
    <p:extLst>
      <p:ext uri="{BB962C8B-B14F-4D97-AF65-F5344CB8AC3E}">
        <p14:creationId xmlns:p14="http://schemas.microsoft.com/office/powerpoint/2010/main" val="42324951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300278"/>
            <a:ext cx="7848872" cy="1400530"/>
          </a:xfrm>
        </p:spPr>
        <p:txBody>
          <a:bodyPr>
            <a:normAutofit/>
          </a:bodyPr>
          <a:lstStyle/>
          <a:p>
            <a:r>
              <a:rPr lang="pt-BR" dirty="0" smtClean="0"/>
              <a:t>Taint Analysis for Program Crashes</a:t>
            </a:r>
            <a:endParaRPr lang="en-US" dirty="0"/>
          </a:p>
        </p:txBody>
      </p:sp>
      <p:sp>
        <p:nvSpPr>
          <p:cNvPr id="3" name="Content Placeholder 2"/>
          <p:cNvSpPr>
            <a:spLocks noGrp="1"/>
          </p:cNvSpPr>
          <p:nvPr>
            <p:ph idx="1"/>
          </p:nvPr>
        </p:nvSpPr>
        <p:spPr>
          <a:xfrm>
            <a:off x="611560" y="1628800"/>
            <a:ext cx="7848872" cy="4680520"/>
          </a:xfrm>
        </p:spPr>
        <p:txBody>
          <a:bodyPr>
            <a:normAutofit/>
          </a:bodyPr>
          <a:lstStyle/>
          <a:p>
            <a:r>
              <a:rPr lang="pt-BR" dirty="0"/>
              <a:t>Through our work we try to answer two fundamental questions:  </a:t>
            </a:r>
          </a:p>
          <a:p>
            <a:pPr lvl="1"/>
            <a:r>
              <a:rPr lang="pt-BR" sz="2000" dirty="0"/>
              <a:t>Are the input operands in the attacker’s control?</a:t>
            </a:r>
          </a:p>
          <a:p>
            <a:pPr lvl="1"/>
            <a:r>
              <a:rPr lang="pt-BR" sz="2000" dirty="0"/>
              <a:t>And if so, is the forward execution providing a </a:t>
            </a:r>
            <a:r>
              <a:rPr lang="pt-BR" sz="2000" dirty="0" smtClean="0"/>
              <a:t>primitive that is good for an </a:t>
            </a:r>
            <a:r>
              <a:rPr lang="pt-BR" sz="2000" dirty="0"/>
              <a:t>attacker?</a:t>
            </a:r>
            <a:endParaRPr lang="en-US" sz="2000" dirty="0"/>
          </a:p>
          <a:p>
            <a:endParaRPr lang="pt-BR" dirty="0" smtClean="0"/>
          </a:p>
          <a:p>
            <a:r>
              <a:rPr lang="pt-BR" dirty="0" smtClean="0"/>
              <a:t>Taint Analysis is one specific kind of program flow analysis and we use it to define the influence of external data (attacker’s controlled data) over the analyzed application</a:t>
            </a:r>
          </a:p>
          <a:p>
            <a:endParaRPr lang="pt-BR" dirty="0"/>
          </a:p>
          <a:p>
            <a:r>
              <a:rPr lang="pt-BR" dirty="0" smtClean="0"/>
              <a:t>Since the information flows, or is copied to, or influences other data there is a need to follow this influence in order to determine the control over specific areas (registers, memory locations).  This is a requirement in order to determine exploitability</a:t>
            </a:r>
          </a:p>
          <a:p>
            <a:endParaRPr lang="pt-BR" dirty="0"/>
          </a:p>
          <a:p>
            <a:endParaRPr lang="en-US" dirty="0"/>
          </a:p>
        </p:txBody>
      </p:sp>
    </p:spTree>
    <p:extLst>
      <p:ext uri="{BB962C8B-B14F-4D97-AF65-F5344CB8AC3E}">
        <p14:creationId xmlns:p14="http://schemas.microsoft.com/office/powerpoint/2010/main" val="7031443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2" y="372286"/>
            <a:ext cx="7055380" cy="1400530"/>
          </a:xfrm>
        </p:spPr>
        <p:txBody>
          <a:bodyPr/>
          <a:lstStyle/>
          <a:p>
            <a:pPr algn="ctr"/>
            <a:r>
              <a:rPr lang="pt-BR" sz="3600" dirty="0" smtClean="0"/>
              <a:t>Acknowledgments</a:t>
            </a:r>
            <a:endParaRPr lang="en-US" sz="3600" dirty="0"/>
          </a:p>
        </p:txBody>
      </p:sp>
      <p:sp>
        <p:nvSpPr>
          <p:cNvPr id="3" name="Content Placeholder 2"/>
          <p:cNvSpPr>
            <a:spLocks noGrp="1"/>
          </p:cNvSpPr>
          <p:nvPr>
            <p:ph idx="1"/>
          </p:nvPr>
        </p:nvSpPr>
        <p:spPr>
          <a:xfrm>
            <a:off x="323528" y="2492896"/>
            <a:ext cx="8712968" cy="4907638"/>
          </a:xfrm>
        </p:spPr>
        <p:txBody>
          <a:bodyPr>
            <a:normAutofit/>
          </a:bodyPr>
          <a:lstStyle/>
          <a:p>
            <a:r>
              <a:rPr lang="en-US" sz="1800" dirty="0"/>
              <a:t>Julio Auto for his previous work alongside one of the authors of this </a:t>
            </a:r>
            <a:r>
              <a:rPr lang="en-US" sz="1800" dirty="0" smtClean="0"/>
              <a:t>work (Rodrigo </a:t>
            </a:r>
            <a:r>
              <a:rPr lang="en-US" sz="1800" dirty="0"/>
              <a:t>Branco) in implementing VDT (Vulnerability Data tracer) which was the original implementation of the backward taint tracing </a:t>
            </a:r>
            <a:r>
              <a:rPr lang="en-US" sz="1800" dirty="0" smtClean="0"/>
              <a:t>plugin</a:t>
            </a:r>
            <a:endParaRPr lang="en-US" sz="1800" dirty="0"/>
          </a:p>
          <a:p>
            <a:pPr marL="0" indent="0">
              <a:buNone/>
            </a:pPr>
            <a:endParaRPr lang="en-US" sz="1800" dirty="0"/>
          </a:p>
          <a:p>
            <a:r>
              <a:rPr lang="en-US" sz="1800" dirty="0"/>
              <a:t>David D. </a:t>
            </a:r>
            <a:r>
              <a:rPr lang="en-US" sz="1800" dirty="0" smtClean="0"/>
              <a:t>Rude(</a:t>
            </a:r>
            <a:r>
              <a:rPr lang="en-US" sz="1800" dirty="0" smtClean="0">
                <a:solidFill>
                  <a:srgbClr val="00B0F0"/>
                </a:solidFill>
              </a:rPr>
              <a:t>@bannedit</a:t>
            </a:r>
            <a:r>
              <a:rPr lang="en-US" sz="1800" dirty="0" smtClean="0"/>
              <a:t>) </a:t>
            </a:r>
            <a:r>
              <a:rPr lang="en-US" sz="1800" dirty="0"/>
              <a:t>and Kiran </a:t>
            </a:r>
            <a:r>
              <a:rPr lang="en-US" sz="1800" dirty="0" smtClean="0"/>
              <a:t>Bandla(</a:t>
            </a:r>
            <a:r>
              <a:rPr lang="en-US" sz="1800" dirty="0" smtClean="0">
                <a:solidFill>
                  <a:srgbClr val="00B0F0"/>
                </a:solidFill>
              </a:rPr>
              <a:t>@kb</a:t>
            </a:r>
            <a:r>
              <a:rPr lang="en-US" sz="1800" dirty="0" smtClean="0"/>
              <a:t>) </a:t>
            </a:r>
            <a:r>
              <a:rPr lang="en-US" sz="1800" dirty="0"/>
              <a:t>for ideas and feedback regarding </a:t>
            </a:r>
            <a:r>
              <a:rPr lang="en-US" sz="1800" dirty="0" smtClean="0"/>
              <a:t>the initial prototype of the </a:t>
            </a:r>
            <a:r>
              <a:rPr lang="en-US" sz="1800" dirty="0"/>
              <a:t>forward </a:t>
            </a:r>
            <a:r>
              <a:rPr lang="en-US" sz="1800" dirty="0" smtClean="0"/>
              <a:t>trace</a:t>
            </a:r>
            <a:endParaRPr lang="en-US" sz="1800" dirty="0"/>
          </a:p>
          <a:p>
            <a:endParaRPr lang="en-US" sz="1800" dirty="0" smtClean="0"/>
          </a:p>
          <a:p>
            <a:pPr algn="ctr"/>
            <a:r>
              <a:rPr lang="en-US" sz="1800" b="1" dirty="0" smtClean="0"/>
              <a:t>All of the other researchers who contributed to this field!</a:t>
            </a:r>
          </a:p>
        </p:txBody>
      </p:sp>
    </p:spTree>
    <p:extLst>
      <p:ext uri="{BB962C8B-B14F-4D97-AF65-F5344CB8AC3E}">
        <p14:creationId xmlns:p14="http://schemas.microsoft.com/office/powerpoint/2010/main" val="18246073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51720" y="1052736"/>
            <a:ext cx="6048672" cy="81715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smtClean="0"/>
              <a:t>Thanks!</a:t>
            </a:r>
          </a:p>
          <a:p>
            <a:endParaRPr lang="pt-BR" sz="5000" b="1" dirty="0" smtClean="0"/>
          </a:p>
          <a:p>
            <a:endParaRPr lang="en-US" sz="5000" b="1" dirty="0"/>
          </a:p>
        </p:txBody>
      </p:sp>
      <p:sp>
        <p:nvSpPr>
          <p:cNvPr id="5" name="Subtitle 2"/>
          <p:cNvSpPr txBox="1">
            <a:spLocks/>
          </p:cNvSpPr>
          <p:nvPr/>
        </p:nvSpPr>
        <p:spPr>
          <a:xfrm>
            <a:off x="1475656" y="2708920"/>
            <a:ext cx="6400800" cy="1752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2000" dirty="0" smtClean="0">
              <a:solidFill>
                <a:schemeClr val="bg1"/>
              </a:solidFill>
            </a:endParaRPr>
          </a:p>
          <a:p>
            <a:endParaRPr lang="en-US" sz="2000" dirty="0" smtClean="0">
              <a:solidFill>
                <a:schemeClr val="bg1"/>
              </a:solidFill>
            </a:endParaRPr>
          </a:p>
          <a:p>
            <a:r>
              <a:rPr lang="en-US" sz="2000" dirty="0" smtClean="0">
                <a:solidFill>
                  <a:schemeClr val="tx1"/>
                </a:solidFill>
              </a:rPr>
              <a:t>Rohit Mothe (@rohitwas)</a:t>
            </a:r>
          </a:p>
          <a:p>
            <a:r>
              <a:rPr lang="en-US" sz="2000" dirty="0" smtClean="0">
                <a:solidFill>
                  <a:schemeClr val="tx1"/>
                </a:solidFill>
              </a:rPr>
              <a:t>Senior Security Researcher</a:t>
            </a:r>
          </a:p>
          <a:p>
            <a:r>
              <a:rPr lang="en-US" sz="2000" dirty="0" err="1" smtClean="0">
                <a:solidFill>
                  <a:schemeClr val="tx1"/>
                </a:solidFill>
              </a:rPr>
              <a:t>rohit.mothe</a:t>
            </a:r>
            <a:r>
              <a:rPr lang="en-US" sz="2000" dirty="0" smtClean="0">
                <a:solidFill>
                  <a:schemeClr val="tx1"/>
                </a:solidFill>
              </a:rPr>
              <a:t> *noSPAM* intel.com</a:t>
            </a:r>
          </a:p>
          <a:p>
            <a:endParaRPr lang="en-US" sz="2000" dirty="0" smtClean="0">
              <a:solidFill>
                <a:schemeClr val="tx1"/>
              </a:solidFill>
            </a:endParaRPr>
          </a:p>
          <a:p>
            <a:r>
              <a:rPr lang="en-US" sz="2000" dirty="0" smtClean="0">
                <a:solidFill>
                  <a:schemeClr val="tx1"/>
                </a:solidFill>
              </a:rPr>
              <a:t>Rodrigo Rubira Branco (@BSDaemon)</a:t>
            </a:r>
          </a:p>
          <a:p>
            <a:r>
              <a:rPr lang="en-US" sz="2000" dirty="0" smtClean="0">
                <a:solidFill>
                  <a:schemeClr val="tx1"/>
                </a:solidFill>
              </a:rPr>
              <a:t>Principal Security Researcher</a:t>
            </a:r>
          </a:p>
          <a:p>
            <a:r>
              <a:rPr lang="en-US" sz="2000" dirty="0" smtClean="0">
                <a:solidFill>
                  <a:schemeClr val="tx1"/>
                </a:solidFill>
              </a:rPr>
              <a:t>rodrigo.branco *noSPAM</a:t>
            </a:r>
            <a:r>
              <a:rPr lang="en-US" sz="2000" dirty="0">
                <a:solidFill>
                  <a:schemeClr val="tx1"/>
                </a:solidFill>
              </a:rPr>
              <a:t>* intel.com</a:t>
            </a:r>
          </a:p>
          <a:p>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200385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332656"/>
            <a:ext cx="7055380" cy="1400530"/>
          </a:xfrm>
        </p:spPr>
        <p:txBody>
          <a:bodyPr/>
          <a:lstStyle/>
          <a:p>
            <a:pPr algn="ctr"/>
            <a:r>
              <a:rPr lang="pt-BR" dirty="0" smtClean="0"/>
              <a:t>History and Lore- Backward-Taint</a:t>
            </a:r>
            <a:endParaRPr lang="en-US" dirty="0"/>
          </a:p>
        </p:txBody>
      </p:sp>
      <p:sp>
        <p:nvSpPr>
          <p:cNvPr id="3" name="Content Placeholder 2"/>
          <p:cNvSpPr>
            <a:spLocks noGrp="1"/>
          </p:cNvSpPr>
          <p:nvPr>
            <p:ph idx="1"/>
          </p:nvPr>
        </p:nvSpPr>
        <p:spPr/>
        <p:txBody>
          <a:bodyPr>
            <a:normAutofit/>
          </a:bodyPr>
          <a:lstStyle/>
          <a:p>
            <a:r>
              <a:rPr lang="pt-BR" dirty="0" smtClean="0"/>
              <a:t>Original Motivation:  Complex client-side vulnerability in a closed (at the time) file format</a:t>
            </a:r>
            <a:endParaRPr lang="pt-BR" dirty="0"/>
          </a:p>
          <a:p>
            <a:r>
              <a:rPr lang="pt-BR" dirty="0" smtClean="0"/>
              <a:t>Extended Motivation:  Trying to better analyse hundreds of thousands of bugs in Microsoft Word (search for Ben Nagy, Coseinc)</a:t>
            </a:r>
            <a:endParaRPr lang="pt-BR" dirty="0"/>
          </a:p>
          <a:p>
            <a:r>
              <a:rPr lang="pt-BR" dirty="0" smtClean="0"/>
              <a:t>Initial version integrated with a fuzzer, only for Linux (showed in 2011 at Troopers)</a:t>
            </a:r>
          </a:p>
          <a:p>
            <a:r>
              <a:rPr lang="pt-BR" dirty="0" smtClean="0"/>
              <a:t>Ported version for Solaris to analyze a vulnerability released by Secunia in the same software RISE Security released a vulnerability a month before (also circa 2011)</a:t>
            </a:r>
          </a:p>
          <a:p>
            <a:r>
              <a:rPr lang="pt-BR" dirty="0" smtClean="0"/>
              <a:t>Thanks to Julio Auto’s parallel research in the same field, a Windows version was created (extended in this research)</a:t>
            </a:r>
            <a:endParaRPr lang="en-US" dirty="0"/>
          </a:p>
        </p:txBody>
      </p:sp>
    </p:spTree>
    <p:extLst>
      <p:ext uri="{BB962C8B-B14F-4D97-AF65-F5344CB8AC3E}">
        <p14:creationId xmlns:p14="http://schemas.microsoft.com/office/powerpoint/2010/main" val="3542069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742" y="332656"/>
            <a:ext cx="7975722" cy="1400530"/>
          </a:xfrm>
        </p:spPr>
        <p:txBody>
          <a:bodyPr/>
          <a:lstStyle/>
          <a:p>
            <a:pPr algn="ctr"/>
            <a:r>
              <a:rPr lang="en-US" dirty="0" smtClean="0"/>
              <a:t>History and </a:t>
            </a:r>
            <a:r>
              <a:rPr lang="en-US" dirty="0" smtClean="0"/>
              <a:t>Lore-Forward-Taint</a:t>
            </a:r>
            <a:endParaRPr lang="en-US" dirty="0"/>
          </a:p>
        </p:txBody>
      </p:sp>
      <p:sp>
        <p:nvSpPr>
          <p:cNvPr id="3" name="Content Placeholder 2"/>
          <p:cNvSpPr>
            <a:spLocks noGrp="1"/>
          </p:cNvSpPr>
          <p:nvPr>
            <p:ph idx="1"/>
          </p:nvPr>
        </p:nvSpPr>
        <p:spPr>
          <a:xfrm>
            <a:off x="827584" y="2060848"/>
            <a:ext cx="6711654" cy="4195481"/>
          </a:xfrm>
        </p:spPr>
        <p:txBody>
          <a:bodyPr>
            <a:normAutofit/>
          </a:bodyPr>
          <a:lstStyle/>
          <a:p>
            <a:r>
              <a:rPr lang="en-US" dirty="0" smtClean="0"/>
              <a:t>Original Motivation: Triaging submissions in a vulnerability purchase program is hard.  Many submissions lack a complete exploit but still might have real value</a:t>
            </a:r>
          </a:p>
          <a:p>
            <a:r>
              <a:rPr lang="pt-BR" dirty="0"/>
              <a:t>Extended Motivation: </a:t>
            </a:r>
            <a:r>
              <a:rPr lang="en-US" dirty="0" smtClean="0"/>
              <a:t>Categorizing fuzzing crashes is a pain </a:t>
            </a:r>
            <a:r>
              <a:rPr lang="en-US" dirty="0" smtClean="0">
                <a:sym typeface="Wingdings" panose="05000000000000000000" pitchFamily="2" charset="2"/>
              </a:rPr>
              <a:t>(</a:t>
            </a:r>
            <a:r>
              <a:rPr lang="en-US" sz="1300" dirty="0" smtClean="0">
                <a:sym typeface="Wingdings" panose="05000000000000000000" pitchFamily="2" charset="2"/>
              </a:rPr>
              <a:t>NOT bang(!) exploitable categorizing</a:t>
            </a:r>
            <a:r>
              <a:rPr lang="en-US" dirty="0" smtClean="0">
                <a:sym typeface="Wingdings" panose="05000000000000000000" pitchFamily="2" charset="2"/>
              </a:rPr>
              <a:t>)</a:t>
            </a:r>
            <a:endParaRPr lang="en-US" dirty="0" smtClean="0"/>
          </a:p>
          <a:p>
            <a:r>
              <a:rPr lang="en-US" dirty="0" smtClean="0"/>
              <a:t>Manual process includes lots of repetitive steps</a:t>
            </a:r>
          </a:p>
          <a:p>
            <a:r>
              <a:rPr lang="en-US" dirty="0"/>
              <a:t>Automation is key.  Certain classes repeat themselves (such as UAF)</a:t>
            </a:r>
          </a:p>
          <a:p>
            <a:r>
              <a:rPr lang="en-US" dirty="0" smtClean="0"/>
              <a:t>‘Prototyping Exploitation’ in such cases is both cost and time effective. Also a more reasonable and simpler ‘automatable’ problem than automating exploit writing for all classes of bugs. Prototype or GTFO!</a:t>
            </a:r>
            <a:endParaRPr lang="en-US" dirty="0"/>
          </a:p>
        </p:txBody>
      </p:sp>
    </p:spTree>
    <p:extLst>
      <p:ext uri="{BB962C8B-B14F-4D97-AF65-F5344CB8AC3E}">
        <p14:creationId xmlns:p14="http://schemas.microsoft.com/office/powerpoint/2010/main" val="626493742"/>
      </p:ext>
    </p:extLst>
  </p:cSld>
  <p:clrMapOvr>
    <a:masterClrMapping/>
  </p:clrMapOvr>
  <p:timing>
    <p:tnLst>
      <p:par>
        <p:cTn id="1" dur="indefinite" restart="never" nodeType="tmRoot"/>
      </p:par>
    </p:tnLst>
  </p:timing>
</p:sld>
</file>

<file path=ppt/theme/theme1.xml><?xml version="1.0" encoding="utf-8"?>
<a:theme xmlns:a="http://schemas.openxmlformats.org/drawingml/2006/main" name="CART">
  <a:themeElements>
    <a:clrScheme name="1_white_hor_Biz 4">
      <a:dk1>
        <a:srgbClr val="FF5C00"/>
      </a:dk1>
      <a:lt1>
        <a:srgbClr val="FFFFFF"/>
      </a:lt1>
      <a:dk2>
        <a:srgbClr val="0860A8"/>
      </a:dk2>
      <a:lt2>
        <a:srgbClr val="F5E647"/>
      </a:lt2>
      <a:accent1>
        <a:srgbClr val="A6CAE1"/>
      </a:accent1>
      <a:accent2>
        <a:srgbClr val="567EB9"/>
      </a:accent2>
      <a:accent3>
        <a:srgbClr val="AAB6D1"/>
      </a:accent3>
      <a:accent4>
        <a:srgbClr val="DADADA"/>
      </a:accent4>
      <a:accent5>
        <a:srgbClr val="D0E1EE"/>
      </a:accent5>
      <a:accent6>
        <a:srgbClr val="4D72A7"/>
      </a:accent6>
      <a:hlink>
        <a:srgbClr val="FFFFFF"/>
      </a:hlink>
      <a:folHlink>
        <a:srgbClr val="AA014C"/>
      </a:folHlink>
    </a:clrScheme>
    <a:fontScheme name="1_white_hor_Biz">
      <a:majorFont>
        <a:latin typeface="Neo Sans Intel Medium"/>
        <a:ea typeface=""/>
        <a:cs typeface="Arial"/>
      </a:majorFont>
      <a:minorFont>
        <a:latin typeface="Neo Sans Inte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white_hor_Biz 1">
        <a:dk1>
          <a:srgbClr val="FF5C00"/>
        </a:dk1>
        <a:lt1>
          <a:srgbClr val="FFFFFF"/>
        </a:lt1>
        <a:dk2>
          <a:srgbClr val="0C2E86"/>
        </a:dk2>
        <a:lt2>
          <a:srgbClr val="F5E647"/>
        </a:lt2>
        <a:accent1>
          <a:srgbClr val="A6CAE1"/>
        </a:accent1>
        <a:accent2>
          <a:srgbClr val="567EB9"/>
        </a:accent2>
        <a:accent3>
          <a:srgbClr val="AAADC3"/>
        </a:accent3>
        <a:accent4>
          <a:srgbClr val="DADADA"/>
        </a:accent4>
        <a:accent5>
          <a:srgbClr val="D0E1EE"/>
        </a:accent5>
        <a:accent6>
          <a:srgbClr val="4D72A7"/>
        </a:accent6>
        <a:hlink>
          <a:srgbClr val="0860A8"/>
        </a:hlink>
        <a:folHlink>
          <a:srgbClr val="AA014C"/>
        </a:folHlink>
      </a:clrScheme>
      <a:clrMap bg1="dk2" tx1="lt1" bg2="dk1" tx2="lt2" accent1="accent1" accent2="accent2" accent3="accent3" accent4="accent4" accent5="accent5" accent6="accent6" hlink="hlink" folHlink="folHlink"/>
    </a:extraClrScheme>
    <a:extraClrScheme>
      <a:clrScheme name="1_white_hor_Biz 2">
        <a:dk1>
          <a:srgbClr val="0860A8"/>
        </a:dk1>
        <a:lt1>
          <a:srgbClr val="FFFFFF"/>
        </a:lt1>
        <a:dk2>
          <a:srgbClr val="F5E647"/>
        </a:dk2>
        <a:lt2>
          <a:srgbClr val="FF5C47"/>
        </a:lt2>
        <a:accent1>
          <a:srgbClr val="A6CAE1"/>
        </a:accent1>
        <a:accent2>
          <a:srgbClr val="567EB9"/>
        </a:accent2>
        <a:accent3>
          <a:srgbClr val="FFFFFF"/>
        </a:accent3>
        <a:accent4>
          <a:srgbClr val="06518F"/>
        </a:accent4>
        <a:accent5>
          <a:srgbClr val="D0E1EE"/>
        </a:accent5>
        <a:accent6>
          <a:srgbClr val="4D72A7"/>
        </a:accent6>
        <a:hlink>
          <a:srgbClr val="0C2E86"/>
        </a:hlink>
        <a:folHlink>
          <a:srgbClr val="AA014C"/>
        </a:folHlink>
      </a:clrScheme>
      <a:clrMap bg1="lt1" tx1="dk1" bg2="lt2" tx2="dk2" accent1="accent1" accent2="accent2" accent3="accent3" accent4="accent4" accent5="accent5" accent6="accent6" hlink="hlink" folHlink="folHlink"/>
    </a:extraClrScheme>
    <a:extraClrScheme>
      <a:clrScheme name="1_white_hor_Biz 3">
        <a:dk1>
          <a:srgbClr val="FF5C00"/>
        </a:dk1>
        <a:lt1>
          <a:srgbClr val="FFFFFF"/>
        </a:lt1>
        <a:dk2>
          <a:srgbClr val="0860A8"/>
        </a:dk2>
        <a:lt2>
          <a:srgbClr val="F5E647"/>
        </a:lt2>
        <a:accent1>
          <a:srgbClr val="A6CAE1"/>
        </a:accent1>
        <a:accent2>
          <a:srgbClr val="567EB9"/>
        </a:accent2>
        <a:accent3>
          <a:srgbClr val="AAB6D1"/>
        </a:accent3>
        <a:accent4>
          <a:srgbClr val="DADADA"/>
        </a:accent4>
        <a:accent5>
          <a:srgbClr val="D0E1EE"/>
        </a:accent5>
        <a:accent6>
          <a:srgbClr val="4D72A7"/>
        </a:accent6>
        <a:hlink>
          <a:srgbClr val="0C2E86"/>
        </a:hlink>
        <a:folHlink>
          <a:srgbClr val="AA014C"/>
        </a:folHlink>
      </a:clrScheme>
      <a:clrMap bg1="dk2" tx1="lt1" bg2="dk1" tx2="lt2" accent1="accent1" accent2="accent2" accent3="accent3" accent4="accent4" accent5="accent5" accent6="accent6" hlink="hlink" folHlink="folHlink"/>
    </a:extraClrScheme>
    <a:extraClrScheme>
      <a:clrScheme name="1_white_hor_Biz 4">
        <a:dk1>
          <a:srgbClr val="FF5C00"/>
        </a:dk1>
        <a:lt1>
          <a:srgbClr val="FFFFFF"/>
        </a:lt1>
        <a:dk2>
          <a:srgbClr val="0860A8"/>
        </a:dk2>
        <a:lt2>
          <a:srgbClr val="F5E647"/>
        </a:lt2>
        <a:accent1>
          <a:srgbClr val="A6CAE1"/>
        </a:accent1>
        <a:accent2>
          <a:srgbClr val="567EB9"/>
        </a:accent2>
        <a:accent3>
          <a:srgbClr val="AAB6D1"/>
        </a:accent3>
        <a:accent4>
          <a:srgbClr val="DADADA"/>
        </a:accent4>
        <a:accent5>
          <a:srgbClr val="D0E1EE"/>
        </a:accent5>
        <a:accent6>
          <a:srgbClr val="4D72A7"/>
        </a:accent6>
        <a:hlink>
          <a:srgbClr val="FFFFFF"/>
        </a:hlink>
        <a:folHlink>
          <a:srgbClr val="AA014C"/>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4_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dirty="0" smtClean="0"/>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dirty="0" smtClean="0"/>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dirty="0" smtClean="0"/>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_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dirty="0" smtClean="0"/>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2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3_Специальное оформление">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a:defRPr dirty="0" smtClean="0"/>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3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5736</TotalTime>
  <Words>3858</Words>
  <Application>Microsoft Office PowerPoint</Application>
  <PresentationFormat>On-screen Show (4:3)</PresentationFormat>
  <Paragraphs>443</Paragraphs>
  <Slides>71</Slides>
  <Notes>10</Notes>
  <HiddenSlides>22</HiddenSlides>
  <MMClips>0</MMClips>
  <ScaleCrop>false</ScaleCrop>
  <HeadingPairs>
    <vt:vector size="4" baseType="variant">
      <vt:variant>
        <vt:lpstr>Theme</vt:lpstr>
      </vt:variant>
      <vt:variant>
        <vt:i4>11</vt:i4>
      </vt:variant>
      <vt:variant>
        <vt:lpstr>Slide Titles</vt:lpstr>
      </vt:variant>
      <vt:variant>
        <vt:i4>71</vt:i4>
      </vt:variant>
    </vt:vector>
  </HeadingPairs>
  <TitlesOfParts>
    <vt:vector size="82" baseType="lpstr">
      <vt:lpstr>CART</vt:lpstr>
      <vt:lpstr>Специальное оформление</vt:lpstr>
      <vt:lpstr>Тема Office</vt:lpstr>
      <vt:lpstr>1_Специальное оформление</vt:lpstr>
      <vt:lpstr>1_Тема Office</vt:lpstr>
      <vt:lpstr>2_Специальное оформление</vt:lpstr>
      <vt:lpstr>2_Тема Office</vt:lpstr>
      <vt:lpstr>3_Специальное оформление</vt:lpstr>
      <vt:lpstr>3_Тема Office</vt:lpstr>
      <vt:lpstr>4_Тема Office</vt:lpstr>
      <vt:lpstr>4_Специальное оформление</vt:lpstr>
      <vt:lpstr>PowerPoint Presentation</vt:lpstr>
      <vt:lpstr>Disclaimer</vt:lpstr>
      <vt:lpstr>PowerPoint Presentation</vt:lpstr>
      <vt:lpstr>PowerPoint Presentation</vt:lpstr>
      <vt:lpstr>Current State of Affairs</vt:lpstr>
      <vt:lpstr>PowerPoint Presentation</vt:lpstr>
      <vt:lpstr>Taint Analysis for Program Crashes</vt:lpstr>
      <vt:lpstr>History and Lore- Backward-Taint</vt:lpstr>
      <vt:lpstr>History and Lore-Forward-Taint</vt:lpstr>
      <vt:lpstr>Existing Solutions - What we aren’t</vt:lpstr>
      <vt:lpstr>Existing Solutions - What we aren’t</vt:lpstr>
      <vt:lpstr>State Transition for Memory Corruption</vt:lpstr>
      <vt:lpstr>Moving Backward</vt:lpstr>
      <vt:lpstr>Analyzing Taint</vt:lpstr>
      <vt:lpstr>Taint Propagation</vt:lpstr>
      <vt:lpstr>Location</vt:lpstr>
      <vt:lpstr>Flows</vt:lpstr>
      <vt:lpstr>Special Considerations</vt:lpstr>
      <vt:lpstr>Inheritance problems</vt:lpstr>
      <vt:lpstr>Tracking Instructions</vt:lpstr>
      <vt:lpstr>Tracking Instructions contd..</vt:lpstr>
      <vt:lpstr>Eflags and Flow Information</vt:lpstr>
      <vt:lpstr>Backward Taint Analysis</vt:lpstr>
      <vt:lpstr>PowerPoint Presentation</vt:lpstr>
      <vt:lpstr>Fake Memory Structure Sample</vt:lpstr>
      <vt:lpstr>Forward Logic</vt:lpstr>
      <vt:lpstr>PowerPoint Presentation</vt:lpstr>
      <vt:lpstr>Implementing the Tracer</vt:lpstr>
      <vt:lpstr>Implementation Details</vt:lpstr>
      <vt:lpstr>PowerPoint Presentation</vt:lpstr>
      <vt:lpstr>Program Execution Timeline</vt:lpstr>
      <vt:lpstr>Theoretical Example</vt:lpstr>
      <vt:lpstr>Theoretical Example contd..</vt:lpstr>
      <vt:lpstr>Assumptions &amp; Challenges</vt:lpstr>
      <vt:lpstr>Forward Analysis</vt:lpstr>
      <vt:lpstr>Command-line options</vt:lpstr>
      <vt:lpstr>Analyzer</vt:lpstr>
      <vt:lpstr>Forward</vt:lpstr>
      <vt:lpstr>Forward</vt:lpstr>
      <vt:lpstr>Sample Analysis on dead bugs </vt:lpstr>
      <vt:lpstr>PowerPoint Presentation</vt:lpstr>
      <vt:lpstr>PowerPoint Presentation</vt:lpstr>
      <vt:lpstr>PowerPoint Presentation</vt:lpstr>
      <vt:lpstr>PowerPoint Presentation</vt:lpstr>
      <vt:lpstr>Sample Analysis 2</vt:lpstr>
      <vt:lpstr>Contd…</vt:lpstr>
      <vt:lpstr>Contd…</vt:lpstr>
      <vt:lpstr>Contd…</vt:lpstr>
      <vt:lpstr>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&amp; Limitations</vt:lpstr>
      <vt:lpstr>Future</vt:lpstr>
      <vt:lpstr>Acknowledgments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Laila</dc:creator>
  <cp:keywords>CTPClassification=CTP_NWR:VisualMarkings=</cp:keywords>
  <cp:lastModifiedBy>Windows User</cp:lastModifiedBy>
  <cp:revision>394</cp:revision>
  <dcterms:created xsi:type="dcterms:W3CDTF">2014-03-19T01:58:43Z</dcterms:created>
  <dcterms:modified xsi:type="dcterms:W3CDTF">2016-11-16T00:22:36Z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fd9298f0-6a62-46c2-8b97-1c49bfdac2a1</vt:lpwstr>
  </property>
  <property fmtid="{D5CDD505-2E9C-101B-9397-08002B2CF9AE}" pid="3" name="CTP_TimeStamp">
    <vt:lpwstr>2016-11-07 22:39:35Z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CTP_NWR</vt:lpwstr>
  </property>
</Properties>
</file>